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599525" cy="30240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9" d="100"/>
          <a:sy n="29" d="100"/>
        </p:scale>
        <p:origin x="1930" y="-16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4949049"/>
            <a:ext cx="18359596" cy="10528100"/>
          </a:xfrm>
        </p:spPr>
        <p:txBody>
          <a:bodyPr anchor="b"/>
          <a:lstStyle>
            <a:lvl1pPr algn="ctr">
              <a:defRPr sz="1417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15883154"/>
            <a:ext cx="16199644" cy="7301067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98" indent="0" algn="ctr">
              <a:buNone/>
              <a:defRPr sz="4724"/>
            </a:lvl2pPr>
            <a:lvl3pPr marL="2159996" indent="0" algn="ctr">
              <a:buNone/>
              <a:defRPr sz="4252"/>
            </a:lvl3pPr>
            <a:lvl4pPr marL="3239994" indent="0" algn="ctr">
              <a:buNone/>
              <a:defRPr sz="3780"/>
            </a:lvl4pPr>
            <a:lvl5pPr marL="4319991" indent="0" algn="ctr">
              <a:buNone/>
              <a:defRPr sz="3780"/>
            </a:lvl5pPr>
            <a:lvl6pPr marL="5399989" indent="0" algn="ctr">
              <a:buNone/>
              <a:defRPr sz="3780"/>
            </a:lvl6pPr>
            <a:lvl7pPr marL="6479987" indent="0" algn="ctr">
              <a:buNone/>
              <a:defRPr sz="3780"/>
            </a:lvl7pPr>
            <a:lvl8pPr marL="7559985" indent="0" algn="ctr">
              <a:buNone/>
              <a:defRPr sz="3780"/>
            </a:lvl8pPr>
            <a:lvl9pPr marL="8639983" indent="0" algn="ctr">
              <a:buNone/>
              <a:defRPr sz="378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FD353-F412-43C3-B35D-38705846B245}" type="datetimeFigureOut">
              <a:rPr lang="zh-TW" altLang="en-US" smtClean="0"/>
              <a:t>2023/9/28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A52F-ADDC-4065-885D-A28D8C2F03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3015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FD353-F412-43C3-B35D-38705846B245}" type="datetimeFigureOut">
              <a:rPr lang="zh-TW" altLang="en-US" smtClean="0"/>
              <a:t>2023/9/28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A52F-ADDC-4065-885D-A28D8C2F03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9721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1610015"/>
            <a:ext cx="4657398" cy="25627246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1610015"/>
            <a:ext cx="13702199" cy="25627246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FD353-F412-43C3-B35D-38705846B245}" type="datetimeFigureOut">
              <a:rPr lang="zh-TW" altLang="en-US" smtClean="0"/>
              <a:t>2023/9/28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A52F-ADDC-4065-885D-A28D8C2F03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054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FD353-F412-43C3-B35D-38705846B245}" type="datetimeFigureOut">
              <a:rPr lang="zh-TW" altLang="en-US" smtClean="0"/>
              <a:t>2023/9/28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A52F-ADDC-4065-885D-A28D8C2F03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1356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7539080"/>
            <a:ext cx="18629590" cy="12579118"/>
          </a:xfrm>
        </p:spPr>
        <p:txBody>
          <a:bodyPr anchor="b"/>
          <a:lstStyle>
            <a:lvl1pPr>
              <a:defRPr sz="1417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20237201"/>
            <a:ext cx="18629590" cy="6615061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/>
                </a:solidFill>
              </a:defRPr>
            </a:lvl1pPr>
            <a:lvl2pPr marL="1079998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99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994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19991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399989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7998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5998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39983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FD353-F412-43C3-B35D-38705846B245}" type="datetimeFigureOut">
              <a:rPr lang="zh-TW" altLang="en-US" smtClean="0"/>
              <a:t>2023/9/28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A52F-ADDC-4065-885D-A28D8C2F03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348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8050077"/>
            <a:ext cx="9179798" cy="1918718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8050077"/>
            <a:ext cx="9179798" cy="1918718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FD353-F412-43C3-B35D-38705846B245}" type="datetimeFigureOut">
              <a:rPr lang="zh-TW" altLang="en-US" smtClean="0"/>
              <a:t>2023/9/28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A52F-ADDC-4065-885D-A28D8C2F03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5839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610022"/>
            <a:ext cx="18629590" cy="584505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7413073"/>
            <a:ext cx="9137610" cy="363303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1046105"/>
            <a:ext cx="9137610" cy="1624715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1" y="7413073"/>
            <a:ext cx="9182611" cy="363303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1" y="11046105"/>
            <a:ext cx="9182611" cy="1624715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FD353-F412-43C3-B35D-38705846B245}" type="datetimeFigureOut">
              <a:rPr lang="zh-TW" altLang="en-US" smtClean="0"/>
              <a:t>2023/9/28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A52F-ADDC-4065-885D-A28D8C2F03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0854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FD353-F412-43C3-B35D-38705846B245}" type="datetimeFigureOut">
              <a:rPr lang="zh-TW" altLang="en-US" smtClean="0"/>
              <a:t>2023/9/28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A52F-ADDC-4065-885D-A28D8C2F03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1349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FD353-F412-43C3-B35D-38705846B245}" type="datetimeFigureOut">
              <a:rPr lang="zh-TW" altLang="en-US" smtClean="0"/>
              <a:t>2023/9/28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A52F-ADDC-4065-885D-A28D8C2F03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5586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016019"/>
            <a:ext cx="6966409" cy="7056067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4354048"/>
            <a:ext cx="10934760" cy="21490205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072087"/>
            <a:ext cx="6966409" cy="16807162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FD353-F412-43C3-B35D-38705846B245}" type="datetimeFigureOut">
              <a:rPr lang="zh-TW" altLang="en-US" smtClean="0"/>
              <a:t>2023/9/28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A52F-ADDC-4065-885D-A28D8C2F03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0991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016019"/>
            <a:ext cx="6966409" cy="7056067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4354048"/>
            <a:ext cx="10934760" cy="21490205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98" indent="0">
              <a:buNone/>
              <a:defRPr sz="6614"/>
            </a:lvl2pPr>
            <a:lvl3pPr marL="2159996" indent="0">
              <a:buNone/>
              <a:defRPr sz="5669"/>
            </a:lvl3pPr>
            <a:lvl4pPr marL="3239994" indent="0">
              <a:buNone/>
              <a:defRPr sz="4724"/>
            </a:lvl4pPr>
            <a:lvl5pPr marL="4319991" indent="0">
              <a:buNone/>
              <a:defRPr sz="4724"/>
            </a:lvl5pPr>
            <a:lvl6pPr marL="5399989" indent="0">
              <a:buNone/>
              <a:defRPr sz="4724"/>
            </a:lvl6pPr>
            <a:lvl7pPr marL="6479987" indent="0">
              <a:buNone/>
              <a:defRPr sz="4724"/>
            </a:lvl7pPr>
            <a:lvl8pPr marL="7559985" indent="0">
              <a:buNone/>
              <a:defRPr sz="4724"/>
            </a:lvl8pPr>
            <a:lvl9pPr marL="8639983" indent="0">
              <a:buNone/>
              <a:defRPr sz="4724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072087"/>
            <a:ext cx="6966409" cy="16807162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FD353-F412-43C3-B35D-38705846B245}" type="datetimeFigureOut">
              <a:rPr lang="zh-TW" altLang="en-US" smtClean="0"/>
              <a:t>2023/9/28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A52F-ADDC-4065-885D-A28D8C2F03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0080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1610022"/>
            <a:ext cx="18629590" cy="5845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8050077"/>
            <a:ext cx="18629590" cy="19187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28028274"/>
            <a:ext cx="4859893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FD353-F412-43C3-B35D-38705846B245}" type="datetimeFigureOut">
              <a:rPr lang="zh-TW" altLang="en-US" smtClean="0"/>
              <a:t>2023/9/28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28028274"/>
            <a:ext cx="7289840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28028274"/>
            <a:ext cx="4859893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FA52F-ADDC-4065-885D-A28D8C2F03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051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59996" rtl="0" eaLnBrk="1" latinLnBrk="0" hangingPunct="1">
        <a:lnSpc>
          <a:spcPct val="90000"/>
        </a:lnSpc>
        <a:spcBef>
          <a:spcPct val="0"/>
        </a:spcBef>
        <a:buNone/>
        <a:defRPr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99" indent="-539999" algn="l" defTabSz="2159996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97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995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990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 12">
            <a:extLst>
              <a:ext uri="{FF2B5EF4-FFF2-40B4-BE49-F238E27FC236}">
                <a16:creationId xmlns:a16="http://schemas.microsoft.com/office/drawing/2014/main" id="{85A4DC2A-48FF-45AE-90C2-ADC0AAC64F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1668857" cy="30240288"/>
          </a:xfrm>
          <a:prstGeom prst="rect">
            <a:avLst/>
          </a:prstGeom>
        </p:spPr>
      </p:pic>
      <p:sp>
        <p:nvSpPr>
          <p:cNvPr id="18" name="文字方塊 17">
            <a:extLst>
              <a:ext uri="{FF2B5EF4-FFF2-40B4-BE49-F238E27FC236}">
                <a16:creationId xmlns:a16="http://schemas.microsoft.com/office/drawing/2014/main" id="{57958693-381F-4978-9736-417C0CC6441A}"/>
              </a:ext>
            </a:extLst>
          </p:cNvPr>
          <p:cNvSpPr txBox="1"/>
          <p:nvPr/>
        </p:nvSpPr>
        <p:spPr>
          <a:xfrm>
            <a:off x="1257300" y="13932274"/>
            <a:ext cx="29527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09:00</a:t>
            </a:r>
          </a:p>
          <a:p>
            <a:pPr algn="ctr"/>
            <a:r>
              <a:rPr lang="en-US" altLang="zh-TW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09:30</a:t>
            </a:r>
            <a:endParaRPr lang="zh-TW" altLang="en-US" sz="4400" dirty="0">
              <a:latin typeface="源泉圓體 R" panose="020B0500000000000000" pitchFamily="34" charset="-120"/>
              <a:ea typeface="源泉圓體 R" panose="020B0500000000000000" pitchFamily="34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14D82AE2-E628-481A-A995-CF2801FF6712}"/>
              </a:ext>
            </a:extLst>
          </p:cNvPr>
          <p:cNvSpPr txBox="1"/>
          <p:nvPr/>
        </p:nvSpPr>
        <p:spPr>
          <a:xfrm>
            <a:off x="1257300" y="15657980"/>
            <a:ext cx="29527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09:30</a:t>
            </a:r>
          </a:p>
          <a:p>
            <a:pPr algn="ctr"/>
            <a:r>
              <a:rPr lang="en-US" altLang="zh-TW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09:40</a:t>
            </a:r>
            <a:endParaRPr lang="zh-TW" altLang="en-US" sz="4400" dirty="0">
              <a:latin typeface="源泉圓體 R" panose="020B0500000000000000" pitchFamily="34" charset="-120"/>
              <a:ea typeface="源泉圓體 R" panose="020B0500000000000000" pitchFamily="34" charset="-120"/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FD64D30A-E70F-4925-9BBD-0F99B786A81B}"/>
              </a:ext>
            </a:extLst>
          </p:cNvPr>
          <p:cNvSpPr txBox="1"/>
          <p:nvPr/>
        </p:nvSpPr>
        <p:spPr>
          <a:xfrm>
            <a:off x="1257300" y="17342224"/>
            <a:ext cx="29527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09:40</a:t>
            </a:r>
          </a:p>
          <a:p>
            <a:pPr algn="ctr"/>
            <a:r>
              <a:rPr lang="en-US" altLang="zh-TW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10:20</a:t>
            </a:r>
            <a:endParaRPr lang="zh-TW" altLang="en-US" sz="4400" dirty="0">
              <a:latin typeface="源泉圓體 R" panose="020B0500000000000000" pitchFamily="34" charset="-120"/>
              <a:ea typeface="源泉圓體 R" panose="020B0500000000000000" pitchFamily="34" charset="-120"/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5B6F4B2D-D7BC-43AD-BA6B-63FD155F940F}"/>
              </a:ext>
            </a:extLst>
          </p:cNvPr>
          <p:cNvSpPr txBox="1"/>
          <p:nvPr/>
        </p:nvSpPr>
        <p:spPr>
          <a:xfrm>
            <a:off x="1257300" y="19105492"/>
            <a:ext cx="29527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10:30</a:t>
            </a:r>
          </a:p>
          <a:p>
            <a:pPr algn="ctr"/>
            <a:r>
              <a:rPr lang="en-US" altLang="zh-TW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11:10</a:t>
            </a:r>
            <a:endParaRPr lang="zh-TW" altLang="en-US" sz="4400" dirty="0">
              <a:latin typeface="源泉圓體 R" panose="020B0500000000000000" pitchFamily="34" charset="-120"/>
              <a:ea typeface="源泉圓體 R" panose="020B0500000000000000" pitchFamily="34" charset="-120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75E1500E-79D1-442E-AAB3-B8903C489468}"/>
              </a:ext>
            </a:extLst>
          </p:cNvPr>
          <p:cNvSpPr txBox="1"/>
          <p:nvPr/>
        </p:nvSpPr>
        <p:spPr>
          <a:xfrm>
            <a:off x="1257300" y="20761184"/>
            <a:ext cx="29527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11:20</a:t>
            </a:r>
          </a:p>
          <a:p>
            <a:pPr algn="ctr"/>
            <a:r>
              <a:rPr lang="en-US" altLang="zh-TW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12:00</a:t>
            </a:r>
            <a:endParaRPr lang="zh-TW" altLang="en-US" sz="4400" dirty="0">
              <a:latin typeface="源泉圓體 R" panose="020B0500000000000000" pitchFamily="34" charset="-120"/>
              <a:ea typeface="源泉圓體 R" panose="020B0500000000000000" pitchFamily="34" charset="-120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5D1B5687-1660-4423-ACF6-77DA695D7DCB}"/>
              </a:ext>
            </a:extLst>
          </p:cNvPr>
          <p:cNvSpPr txBox="1"/>
          <p:nvPr/>
        </p:nvSpPr>
        <p:spPr>
          <a:xfrm>
            <a:off x="1257300" y="22524452"/>
            <a:ext cx="29527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12:00</a:t>
            </a:r>
          </a:p>
          <a:p>
            <a:pPr algn="ctr"/>
            <a:r>
              <a:rPr lang="en-US" altLang="zh-TW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12:20</a:t>
            </a:r>
            <a:endParaRPr lang="zh-TW" altLang="en-US" sz="4400" dirty="0">
              <a:latin typeface="源泉圓體 R" panose="020B0500000000000000" pitchFamily="34" charset="-120"/>
              <a:ea typeface="源泉圓體 R" panose="020B0500000000000000" pitchFamily="34" charset="-120"/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50201831-62DE-4FA2-AC20-E1E6878D8267}"/>
              </a:ext>
            </a:extLst>
          </p:cNvPr>
          <p:cNvSpPr txBox="1"/>
          <p:nvPr/>
        </p:nvSpPr>
        <p:spPr>
          <a:xfrm>
            <a:off x="1257300" y="24436130"/>
            <a:ext cx="29527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13:30</a:t>
            </a:r>
          </a:p>
          <a:p>
            <a:pPr algn="ctr"/>
            <a:r>
              <a:rPr lang="en-US" altLang="zh-TW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14:50</a:t>
            </a:r>
            <a:endParaRPr lang="zh-TW" altLang="en-US" sz="4400" dirty="0">
              <a:latin typeface="源泉圓體 R" panose="020B0500000000000000" pitchFamily="34" charset="-120"/>
              <a:ea typeface="源泉圓體 R" panose="020B0500000000000000" pitchFamily="34" charset="-120"/>
            </a:endParaRP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8001276A-2F7D-431B-8A77-CCFC0001A4E7}"/>
              </a:ext>
            </a:extLst>
          </p:cNvPr>
          <p:cNvSpPr txBox="1"/>
          <p:nvPr/>
        </p:nvSpPr>
        <p:spPr>
          <a:xfrm>
            <a:off x="1257300" y="26341130"/>
            <a:ext cx="29527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15:00</a:t>
            </a:r>
          </a:p>
          <a:p>
            <a:pPr algn="ctr"/>
            <a:r>
              <a:rPr lang="en-US" altLang="zh-TW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15:50</a:t>
            </a:r>
            <a:endParaRPr lang="zh-TW" altLang="en-US" sz="4400" dirty="0">
              <a:latin typeface="源泉圓體 R" panose="020B0500000000000000" pitchFamily="34" charset="-120"/>
              <a:ea typeface="源泉圓體 R" panose="020B0500000000000000" pitchFamily="34" charset="-120"/>
            </a:endParaRPr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8F49E29E-DDC8-4081-AE52-3B0CD3BE8683}"/>
              </a:ext>
            </a:extLst>
          </p:cNvPr>
          <p:cNvSpPr txBox="1"/>
          <p:nvPr/>
        </p:nvSpPr>
        <p:spPr>
          <a:xfrm>
            <a:off x="7543800" y="14393208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8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報到</a:t>
            </a:r>
            <a:endParaRPr lang="zh-TW" altLang="en-US" sz="4000" dirty="0">
              <a:latin typeface="源泉圓體 R" panose="020B0500000000000000" pitchFamily="34" charset="-120"/>
              <a:ea typeface="源泉圓體 R" panose="020B0500000000000000" pitchFamily="34" charset="-120"/>
            </a:endParaRP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3DDA1596-D55A-4DF7-B59F-1511D75C7576}"/>
              </a:ext>
            </a:extLst>
          </p:cNvPr>
          <p:cNvSpPr txBox="1"/>
          <p:nvPr/>
        </p:nvSpPr>
        <p:spPr>
          <a:xfrm>
            <a:off x="7543800" y="16100226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8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開場</a:t>
            </a:r>
            <a:endParaRPr lang="zh-TW" altLang="en-US" sz="4000" dirty="0">
              <a:latin typeface="源泉圓體 R" panose="020B0500000000000000" pitchFamily="34" charset="-120"/>
              <a:ea typeface="源泉圓體 R" panose="020B0500000000000000" pitchFamily="34" charset="-120"/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6473CEB9-E602-4120-A99F-F4B717054F4A}"/>
              </a:ext>
            </a:extLst>
          </p:cNvPr>
          <p:cNvSpPr txBox="1"/>
          <p:nvPr/>
        </p:nvSpPr>
        <p:spPr>
          <a:xfrm>
            <a:off x="5063686" y="17807244"/>
            <a:ext cx="64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400" dirty="0" err="1">
                <a:latin typeface="源泉圓體 R" panose="020B0500000000000000" pitchFamily="34" charset="-120"/>
                <a:ea typeface="源泉圓體 R" panose="020B0500000000000000" pitchFamily="34" charset="-120"/>
              </a:rPr>
              <a:t>AIoT</a:t>
            </a:r>
            <a:r>
              <a:rPr lang="zh-TW" altLang="en-US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於淨零碳排之應用</a:t>
            </a:r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D1C845B8-FBF3-475C-8CDC-E47B47A72D55}"/>
              </a:ext>
            </a:extLst>
          </p:cNvPr>
          <p:cNvSpPr txBox="1"/>
          <p:nvPr/>
        </p:nvSpPr>
        <p:spPr>
          <a:xfrm>
            <a:off x="5063686" y="19088042"/>
            <a:ext cx="6400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智慧製造之</a:t>
            </a:r>
            <a:endParaRPr lang="en-US" altLang="zh-TW" sz="4400" dirty="0">
              <a:latin typeface="源泉圓體 R" panose="020B0500000000000000" pitchFamily="34" charset="-120"/>
              <a:ea typeface="源泉圓體 R" panose="020B0500000000000000" pitchFamily="34" charset="-120"/>
            </a:endParaRPr>
          </a:p>
          <a:p>
            <a:pPr algn="ctr"/>
            <a:r>
              <a:rPr lang="en-US" altLang="zh-TW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IT/OT</a:t>
            </a:r>
            <a:r>
              <a:rPr lang="zh-TW" altLang="en-US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資安標準與應用</a:t>
            </a:r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777FE144-69B1-4466-830A-BB19A7D383EA}"/>
              </a:ext>
            </a:extLst>
          </p:cNvPr>
          <p:cNvSpPr txBox="1"/>
          <p:nvPr/>
        </p:nvSpPr>
        <p:spPr>
          <a:xfrm>
            <a:off x="5063814" y="21140598"/>
            <a:ext cx="64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資通安全暨威脅案例分享</a:t>
            </a:r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6365DD8D-72CB-4EE9-91F1-297EB7CCA107}"/>
              </a:ext>
            </a:extLst>
          </p:cNvPr>
          <p:cNvSpPr txBox="1"/>
          <p:nvPr/>
        </p:nvSpPr>
        <p:spPr>
          <a:xfrm>
            <a:off x="4812116" y="22847616"/>
            <a:ext cx="69041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CDX</a:t>
            </a:r>
            <a:r>
              <a:rPr lang="zh-TW" altLang="en-US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雲端資安宮防平臺介紹</a:t>
            </a:r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A205568C-40A9-499E-B2B8-0DF2B8D2793D}"/>
              </a:ext>
            </a:extLst>
          </p:cNvPr>
          <p:cNvSpPr txBox="1"/>
          <p:nvPr/>
        </p:nvSpPr>
        <p:spPr>
          <a:xfrm>
            <a:off x="4633382" y="24714285"/>
            <a:ext cx="72616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AI</a:t>
            </a:r>
            <a:r>
              <a:rPr lang="zh-TW" altLang="en-US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倫理</a:t>
            </a:r>
            <a:r>
              <a:rPr lang="en-US" altLang="zh-TW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:</a:t>
            </a:r>
            <a:r>
              <a:rPr lang="zh-TW" altLang="en-US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從</a:t>
            </a:r>
            <a:r>
              <a:rPr lang="en-US" altLang="zh-TW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AI</a:t>
            </a:r>
            <a:r>
              <a:rPr lang="zh-TW" altLang="en-US" sz="44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為何有偏見談起</a:t>
            </a:r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329DF91E-E633-47C1-BFF5-354322289DBF}"/>
              </a:ext>
            </a:extLst>
          </p:cNvPr>
          <p:cNvSpPr txBox="1"/>
          <p:nvPr/>
        </p:nvSpPr>
        <p:spPr>
          <a:xfrm>
            <a:off x="5063814" y="26661636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0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KEY CONCEPTS IN SAFETY</a:t>
            </a:r>
            <a:endParaRPr lang="zh-TW" altLang="en-US" sz="4000" dirty="0">
              <a:latin typeface="源泉圓體 R" panose="020B0500000000000000" pitchFamily="34" charset="-120"/>
              <a:ea typeface="源泉圓體 R" panose="020B0500000000000000" pitchFamily="34" charset="-120"/>
            </a:endParaRPr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50D4B1F2-2646-4A0E-B00C-D72B878547D0}"/>
              </a:ext>
            </a:extLst>
          </p:cNvPr>
          <p:cNvSpPr txBox="1"/>
          <p:nvPr/>
        </p:nvSpPr>
        <p:spPr>
          <a:xfrm>
            <a:off x="11770100" y="15719535"/>
            <a:ext cx="46407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2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中央大學機械系</a:t>
            </a:r>
            <a:endParaRPr lang="en-US" altLang="zh-TW" sz="4200" dirty="0">
              <a:latin typeface="源泉圓體 R" panose="020B0500000000000000" pitchFamily="34" charset="-120"/>
              <a:ea typeface="源泉圓體 R" panose="020B0500000000000000" pitchFamily="34" charset="-120"/>
            </a:endParaRPr>
          </a:p>
          <a:p>
            <a:pPr algn="ctr"/>
            <a:r>
              <a:rPr lang="zh-TW" altLang="en-US" sz="42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李朱育主任</a:t>
            </a:r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D58EEF11-86D2-4DB6-BA2E-42FA9680FACE}"/>
              </a:ext>
            </a:extLst>
          </p:cNvPr>
          <p:cNvSpPr txBox="1"/>
          <p:nvPr/>
        </p:nvSpPr>
        <p:spPr>
          <a:xfrm>
            <a:off x="11770100" y="17373001"/>
            <a:ext cx="46407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2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儀科中心</a:t>
            </a:r>
            <a:endParaRPr lang="en-US" altLang="zh-TW" sz="4200" dirty="0">
              <a:latin typeface="源泉圓體 R" panose="020B0500000000000000" pitchFamily="34" charset="-120"/>
              <a:ea typeface="源泉圓體 R" panose="020B0500000000000000" pitchFamily="34" charset="-120"/>
            </a:endParaRPr>
          </a:p>
          <a:p>
            <a:pPr algn="ctr"/>
            <a:r>
              <a:rPr lang="zh-TW" altLang="en-US" sz="42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陳俊雄博士</a:t>
            </a:r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D18CC03F-1C68-43AF-9813-644384CDCF8E}"/>
              </a:ext>
            </a:extLst>
          </p:cNvPr>
          <p:cNvSpPr txBox="1"/>
          <p:nvPr/>
        </p:nvSpPr>
        <p:spPr>
          <a:xfrm>
            <a:off x="11770100" y="19026467"/>
            <a:ext cx="46407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2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儀科中心</a:t>
            </a:r>
            <a:endParaRPr lang="en-US" altLang="zh-TW" sz="4200" dirty="0">
              <a:latin typeface="源泉圓體 R" panose="020B0500000000000000" pitchFamily="34" charset="-120"/>
              <a:ea typeface="源泉圓體 R" panose="020B0500000000000000" pitchFamily="34" charset="-120"/>
            </a:endParaRPr>
          </a:p>
          <a:p>
            <a:pPr algn="ctr"/>
            <a:r>
              <a:rPr lang="zh-TW" altLang="en-US" sz="42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黃建堯博士</a:t>
            </a:r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6F98A6D7-0196-4EA9-992A-AB0E31EC0EE9}"/>
              </a:ext>
            </a:extLst>
          </p:cNvPr>
          <p:cNvSpPr txBox="1"/>
          <p:nvPr/>
        </p:nvSpPr>
        <p:spPr>
          <a:xfrm>
            <a:off x="11770100" y="21788939"/>
            <a:ext cx="46407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2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國網中心</a:t>
            </a:r>
            <a:endParaRPr lang="en-US" altLang="zh-TW" sz="4200" dirty="0">
              <a:latin typeface="源泉圓體 R" panose="020B0500000000000000" pitchFamily="34" charset="-120"/>
              <a:ea typeface="源泉圓體 R" panose="020B0500000000000000" pitchFamily="34" charset="-120"/>
            </a:endParaRPr>
          </a:p>
          <a:p>
            <a:pPr algn="ctr"/>
            <a:r>
              <a:rPr lang="zh-TW" altLang="en-US" sz="42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陳盈銓副研究員</a:t>
            </a:r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D4EB1DDA-CF3D-421B-A30B-103EFB8E3664}"/>
              </a:ext>
            </a:extLst>
          </p:cNvPr>
          <p:cNvSpPr txBox="1"/>
          <p:nvPr/>
        </p:nvSpPr>
        <p:spPr>
          <a:xfrm>
            <a:off x="11585907" y="24175676"/>
            <a:ext cx="51960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國科會科技、</a:t>
            </a:r>
            <a:endParaRPr lang="en-US" altLang="zh-TW" sz="3200" dirty="0">
              <a:latin typeface="源泉圓體 R" panose="020B0500000000000000" pitchFamily="34" charset="-120"/>
              <a:ea typeface="源泉圓體 R" panose="020B0500000000000000" pitchFamily="34" charset="-120"/>
            </a:endParaRPr>
          </a:p>
          <a:p>
            <a:pPr algn="ctr"/>
            <a:r>
              <a:rPr lang="zh-TW" altLang="en-US" sz="32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民主與社會研究中心</a:t>
            </a:r>
          </a:p>
        </p:txBody>
      </p:sp>
      <p:sp>
        <p:nvSpPr>
          <p:cNvPr id="46" name="文字方塊 45">
            <a:extLst>
              <a:ext uri="{FF2B5EF4-FFF2-40B4-BE49-F238E27FC236}">
                <a16:creationId xmlns:a16="http://schemas.microsoft.com/office/drawing/2014/main" id="{58C7CD71-0EB4-42FA-B52F-BB3144F4EE24}"/>
              </a:ext>
            </a:extLst>
          </p:cNvPr>
          <p:cNvSpPr txBox="1"/>
          <p:nvPr/>
        </p:nvSpPr>
        <p:spPr>
          <a:xfrm>
            <a:off x="11770100" y="26323081"/>
            <a:ext cx="46407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2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中央大學資工系</a:t>
            </a:r>
            <a:endParaRPr lang="en-US" altLang="zh-TW" sz="4200" dirty="0">
              <a:latin typeface="源泉圓體 R" panose="020B0500000000000000" pitchFamily="34" charset="-120"/>
              <a:ea typeface="源泉圓體 R" panose="020B0500000000000000" pitchFamily="34" charset="-120"/>
            </a:endParaRPr>
          </a:p>
          <a:p>
            <a:pPr algn="ctr"/>
            <a:r>
              <a:rPr lang="zh-TW" altLang="en-US" sz="42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梁德容教授</a:t>
            </a:r>
          </a:p>
        </p:txBody>
      </p:sp>
      <p:sp>
        <p:nvSpPr>
          <p:cNvPr id="47" name="文字方塊 46">
            <a:extLst>
              <a:ext uri="{FF2B5EF4-FFF2-40B4-BE49-F238E27FC236}">
                <a16:creationId xmlns:a16="http://schemas.microsoft.com/office/drawing/2014/main" id="{F01A69D8-3660-4523-AFF8-E5434E2DAD5A}"/>
              </a:ext>
            </a:extLst>
          </p:cNvPr>
          <p:cNvSpPr txBox="1"/>
          <p:nvPr/>
        </p:nvSpPr>
        <p:spPr>
          <a:xfrm>
            <a:off x="11770100" y="25256674"/>
            <a:ext cx="46407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200" dirty="0">
                <a:latin typeface="源泉圓體 R" panose="020B0500000000000000" pitchFamily="34" charset="-120"/>
                <a:ea typeface="源泉圓體 R" panose="020B0500000000000000" pitchFamily="34" charset="-120"/>
              </a:rPr>
              <a:t>甘偵蓉博士</a:t>
            </a:r>
          </a:p>
        </p:txBody>
      </p:sp>
    </p:spTree>
    <p:extLst>
      <p:ext uri="{BB962C8B-B14F-4D97-AF65-F5344CB8AC3E}">
        <p14:creationId xmlns:p14="http://schemas.microsoft.com/office/powerpoint/2010/main" val="2030559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107</Words>
  <Application>Microsoft Office PowerPoint</Application>
  <PresentationFormat>自訂</PresentationFormat>
  <Paragraphs>38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源泉圓體 R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</cp:revision>
  <dcterms:created xsi:type="dcterms:W3CDTF">2023-09-28T07:58:51Z</dcterms:created>
  <dcterms:modified xsi:type="dcterms:W3CDTF">2023-09-28T08:19:40Z</dcterms:modified>
</cp:coreProperties>
</file>