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4224000" cy="20104100"/>
  <p:notesSz cx="142240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642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8056563" y="0"/>
            <a:ext cx="61642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4926-BDAE-4898-89CB-85A95E693B27}" type="datetimeFigureOut">
              <a:rPr lang="zh-TW" altLang="en-US" smtClean="0"/>
              <a:t>2025/12/1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11700" y="2513013"/>
            <a:ext cx="480060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422400" y="9675813"/>
            <a:ext cx="1137920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642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8056563" y="19096038"/>
            <a:ext cx="61642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3A1CC-8B0A-4848-BD39-2FF45FE93A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9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800" y="6232271"/>
            <a:ext cx="1209040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3600" y="11258296"/>
            <a:ext cx="995680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E5EF4D36-842C-48C9-9EA2-0D0A4EE3E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600" y="804863"/>
            <a:ext cx="914400" cy="9144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120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536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30FE1DF9-2C6A-4C10-B3EF-EECD3DF9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544413B2-960A-4585-9EAC-34A070F4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0D23E492-63D4-4DB2-B4F5-A3FAF9A5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804164"/>
            <a:ext cx="1280160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200" y="4623943"/>
            <a:ext cx="1280160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6160" y="18696814"/>
            <a:ext cx="45516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120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128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802" y="1780923"/>
            <a:ext cx="2004695" cy="20459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40335" marR="733425">
              <a:lnSpc>
                <a:spcPct val="151200"/>
              </a:lnSpc>
              <a:spcBef>
                <a:spcPts val="30"/>
              </a:spcBef>
            </a:pPr>
            <a:r>
              <a:rPr sz="2050" spc="-55" dirty="0">
                <a:latin typeface="Calibri"/>
                <a:cs typeface="Calibri"/>
              </a:rPr>
              <a:t>Insert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an </a:t>
            </a:r>
            <a:r>
              <a:rPr sz="205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identifiable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Photo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of</a:t>
            </a:r>
            <a:endParaRPr sz="2050" dirty="0">
              <a:latin typeface="Calibri"/>
              <a:cs typeface="Calibri"/>
            </a:endParaRPr>
          </a:p>
          <a:p>
            <a:pPr marL="140335">
              <a:lnSpc>
                <a:spcPct val="100000"/>
              </a:lnSpc>
              <a:spcBef>
                <a:spcPts val="1260"/>
              </a:spcBef>
            </a:pPr>
            <a:r>
              <a:rPr sz="2050" spc="-55" dirty="0">
                <a:latin typeface="Calibri"/>
                <a:cs typeface="Calibri"/>
              </a:rPr>
              <a:t>Each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researcher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8324" y="1861695"/>
            <a:ext cx="5139690" cy="186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0" b="1" dirty="0">
                <a:solidFill>
                  <a:srgbClr val="006FC0"/>
                </a:solidFill>
                <a:latin typeface="Microsoft JhengHei"/>
                <a:cs typeface="Microsoft JhengHei"/>
              </a:rPr>
              <a:t>專題題目（中文</a:t>
            </a:r>
            <a:r>
              <a:rPr sz="5000" b="1" spc="-50" dirty="0">
                <a:solidFill>
                  <a:srgbClr val="006FC0"/>
                </a:solidFill>
                <a:latin typeface="Microsoft JhengHei"/>
                <a:cs typeface="Microsoft JhengHei"/>
              </a:rPr>
              <a:t>）</a:t>
            </a:r>
            <a:endParaRPr sz="5000" dirty="0">
              <a:latin typeface="Microsoft JhengHei"/>
              <a:cs typeface="Microsoft JhengHei"/>
            </a:endParaRPr>
          </a:p>
          <a:p>
            <a:pPr marL="656590" marR="99060" indent="-406400">
              <a:lnSpc>
                <a:spcPts val="3910"/>
              </a:lnSpc>
              <a:spcBef>
                <a:spcPts val="690"/>
              </a:spcBef>
            </a:pPr>
            <a:r>
              <a:rPr sz="3750" b="1" spc="-5" dirty="0">
                <a:solidFill>
                  <a:srgbClr val="006FC0"/>
                </a:solidFill>
                <a:latin typeface="Microsoft JhengHei"/>
                <a:cs typeface="Microsoft JhengHei"/>
              </a:rPr>
              <a:t>作者：王〇〇、林〇〇</a:t>
            </a:r>
            <a:r>
              <a:rPr sz="3750" b="1" spc="-10" dirty="0">
                <a:solidFill>
                  <a:srgbClr val="006FC0"/>
                </a:solidFill>
                <a:latin typeface="Microsoft JhengHei"/>
                <a:cs typeface="Microsoft JhengHei"/>
              </a:rPr>
              <a:t>指導教授：陳〇〇</a:t>
            </a:r>
            <a:endParaRPr sz="375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7656" y="2465000"/>
            <a:ext cx="174434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b="1" spc="-20" dirty="0">
                <a:latin typeface="Microsoft JhengHei"/>
                <a:cs typeface="Microsoft JhengHei"/>
              </a:rPr>
              <a:t>第○組</a:t>
            </a:r>
            <a:endParaRPr sz="4500" dirty="0">
              <a:latin typeface="Microsoft JhengHei"/>
              <a:cs typeface="Microsoft Jheng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21781" y="13565936"/>
            <a:ext cx="8909685" cy="1793239"/>
            <a:chOff x="2521781" y="13565936"/>
            <a:chExt cx="8909685" cy="1793239"/>
          </a:xfrm>
        </p:grpSpPr>
        <p:sp>
          <p:nvSpPr>
            <p:cNvPr id="6" name="object 6"/>
            <p:cNvSpPr/>
            <p:nvPr/>
          </p:nvSpPr>
          <p:spPr>
            <a:xfrm>
              <a:off x="2629867" y="13807878"/>
              <a:ext cx="8658860" cy="1041400"/>
            </a:xfrm>
            <a:custGeom>
              <a:avLst/>
              <a:gdLst/>
              <a:ahLst/>
              <a:cxnLst/>
              <a:rect l="l" t="t" r="r" b="b"/>
              <a:pathLst>
                <a:path w="8658860" h="1041400">
                  <a:moveTo>
                    <a:pt x="8658377" y="0"/>
                  </a:moveTo>
                  <a:lnTo>
                    <a:pt x="0" y="0"/>
                  </a:lnTo>
                  <a:lnTo>
                    <a:pt x="0" y="1040780"/>
                  </a:lnTo>
                  <a:lnTo>
                    <a:pt x="8658377" y="1040780"/>
                  </a:lnTo>
                  <a:lnTo>
                    <a:pt x="8658377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1781" y="13575241"/>
              <a:ext cx="8451509" cy="17837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686" y="14783496"/>
              <a:ext cx="7921814" cy="808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0363" y="13565936"/>
              <a:ext cx="1501043" cy="178378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12709" y="13786589"/>
            <a:ext cx="7892415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u="sng" spc="-10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檔案可至系網頁下載</a:t>
            </a:r>
            <a:r>
              <a:rPr sz="645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!!</a:t>
            </a:r>
            <a:endParaRPr sz="645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925" y="4707798"/>
            <a:ext cx="13102590" cy="6079228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400" b="1" dirty="0">
                <a:solidFill>
                  <a:srgbClr val="EC7C30"/>
                </a:solidFill>
                <a:latin typeface="Microsoft JhengHei"/>
                <a:cs typeface="Microsoft JhengHei"/>
              </a:rPr>
              <a:t>說明</a:t>
            </a:r>
            <a:r>
              <a:rPr sz="3400" b="1" spc="-50" dirty="0">
                <a:solidFill>
                  <a:srgbClr val="EC7C30"/>
                </a:solidFill>
                <a:latin typeface="Arial"/>
                <a:cs typeface="Arial"/>
              </a:rPr>
              <a:t>:</a:t>
            </a:r>
            <a:endParaRPr sz="3400" dirty="0">
              <a:latin typeface="Arial"/>
              <a:cs typeface="Arial"/>
            </a:endParaRPr>
          </a:p>
          <a:p>
            <a:pPr marL="549275" indent="-536575">
              <a:lnSpc>
                <a:spcPct val="100000"/>
              </a:lnSpc>
              <a:spcBef>
                <a:spcPts val="2170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海報尺寸為</a:t>
            </a:r>
            <a:r>
              <a:rPr sz="3400" b="1" spc="-395" dirty="0">
                <a:solidFill>
                  <a:srgbClr val="FF0000"/>
                </a:solidFill>
                <a:latin typeface="Arial"/>
                <a:cs typeface="Arial"/>
              </a:rPr>
              <a:t>A0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直式（高</a:t>
            </a:r>
            <a:r>
              <a:rPr sz="3400" b="1" spc="-395" dirty="0">
                <a:solidFill>
                  <a:srgbClr val="FF0000"/>
                </a:solidFill>
                <a:latin typeface="Arial"/>
                <a:cs typeface="Arial"/>
              </a:rPr>
              <a:t>118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公分</a:t>
            </a:r>
            <a:r>
              <a:rPr sz="3400" b="1" spc="-33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寬</a:t>
            </a:r>
            <a:r>
              <a:rPr sz="3400" b="1" spc="-340" dirty="0">
                <a:solidFill>
                  <a:srgbClr val="FF0000"/>
                </a:solidFill>
                <a:latin typeface="Arial"/>
                <a:cs typeface="Arial"/>
              </a:rPr>
              <a:t>84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公分）</a:t>
            </a:r>
            <a:r>
              <a:rPr sz="3400" spc="-50" dirty="0">
                <a:solidFill>
                  <a:srgbClr val="FF0000"/>
                </a:solidFill>
                <a:latin typeface="MS PGothic"/>
                <a:cs typeface="MS PGothic"/>
              </a:rPr>
              <a:t>。</a:t>
            </a:r>
            <a:endParaRPr sz="3400" dirty="0">
              <a:latin typeface="MS PGothic"/>
              <a:cs typeface="MS PGothic"/>
            </a:endParaRPr>
          </a:p>
          <a:p>
            <a:pPr marL="549275" indent="-536575">
              <a:lnSpc>
                <a:spcPct val="100000"/>
              </a:lnSpc>
              <a:spcBef>
                <a:spcPts val="2070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海報</a:t>
            </a:r>
            <a:r>
              <a:rPr sz="3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內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容的編排方式不限，以容易</a:t>
            </a:r>
            <a:r>
              <a:rPr sz="3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閱</a:t>
            </a:r>
            <a:r>
              <a:rPr sz="3400" spc="-10" dirty="0">
                <a:solidFill>
                  <a:srgbClr val="FF0000"/>
                </a:solidFill>
                <a:latin typeface="MS PGothic"/>
                <a:cs typeface="MS PGothic"/>
              </a:rPr>
              <a:t>讀且清楚展示為原則。</a:t>
            </a:r>
            <a:endParaRPr sz="3400" dirty="0">
              <a:latin typeface="MS PGothic"/>
              <a:cs typeface="MS PGothic"/>
            </a:endParaRPr>
          </a:p>
          <a:p>
            <a:pPr marL="549275" indent="-536575">
              <a:lnSpc>
                <a:spcPct val="100000"/>
              </a:lnSpc>
              <a:spcBef>
                <a:spcPts val="2090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海報</a:t>
            </a:r>
            <a:r>
              <a:rPr sz="3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內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容最小字體建議為</a:t>
            </a:r>
            <a:r>
              <a:rPr sz="3400" b="1" spc="-345" dirty="0">
                <a:solidFill>
                  <a:srgbClr val="FF0000"/>
                </a:solidFill>
                <a:latin typeface="Arial"/>
                <a:cs typeface="Arial"/>
              </a:rPr>
              <a:t>24</a:t>
            </a:r>
            <a:r>
              <a:rPr sz="3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b="1" spc="-300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sz="3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（約</a:t>
            </a:r>
            <a:r>
              <a:rPr sz="3400" b="1" spc="-290" dirty="0">
                <a:solidFill>
                  <a:srgbClr val="FF0000"/>
                </a:solidFill>
                <a:latin typeface="Arial"/>
                <a:cs typeface="Arial"/>
              </a:rPr>
              <a:t>0.9</a:t>
            </a:r>
            <a:r>
              <a:rPr sz="3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b="1" spc="-445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高），標題建議為</a:t>
            </a:r>
            <a:r>
              <a:rPr sz="3400" b="1" spc="-345" dirty="0">
                <a:solidFill>
                  <a:srgbClr val="FF0000"/>
                </a:solidFill>
                <a:latin typeface="Arial"/>
                <a:cs typeface="Arial"/>
              </a:rPr>
              <a:t>36</a:t>
            </a:r>
            <a:r>
              <a:rPr sz="3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b="1" spc="-310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endParaRPr sz="3400" dirty="0">
              <a:latin typeface="Arial"/>
              <a:cs typeface="Arial"/>
            </a:endParaRPr>
          </a:p>
          <a:p>
            <a:pPr marL="549275">
              <a:lnSpc>
                <a:spcPct val="100000"/>
              </a:lnSpc>
              <a:spcBef>
                <a:spcPts val="35"/>
              </a:spcBef>
            </a:pP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（約</a:t>
            </a:r>
            <a:r>
              <a:rPr sz="3400" b="1" spc="-290" dirty="0">
                <a:solidFill>
                  <a:srgbClr val="FF0000"/>
                </a:solidFill>
                <a:latin typeface="Arial"/>
                <a:cs typeface="Arial"/>
              </a:rPr>
              <a:t>1.2</a:t>
            </a:r>
            <a:r>
              <a:rPr sz="3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b="1" spc="-445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高），以方便</a:t>
            </a:r>
            <a:r>
              <a:rPr sz="3400" b="1" spc="-34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公尺</a:t>
            </a:r>
            <a:r>
              <a:rPr sz="3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內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的讀者能</a:t>
            </a:r>
            <a:r>
              <a:rPr sz="3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夠閱</a:t>
            </a:r>
            <a:r>
              <a:rPr sz="3400" spc="-25" dirty="0">
                <a:solidFill>
                  <a:srgbClr val="FF0000"/>
                </a:solidFill>
                <a:latin typeface="MS PGothic"/>
                <a:cs typeface="MS PGothic"/>
              </a:rPr>
              <a:t>讀。</a:t>
            </a:r>
            <a:endParaRPr sz="3400" dirty="0">
              <a:latin typeface="MS PGothic"/>
              <a:cs typeface="MS PGothic"/>
            </a:endParaRPr>
          </a:p>
          <a:p>
            <a:pPr marL="549275" indent="-536575">
              <a:lnSpc>
                <a:spcPct val="100000"/>
              </a:lnSpc>
              <a:spcBef>
                <a:spcPts val="2115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spc="-5" dirty="0">
                <a:solidFill>
                  <a:srgbClr val="FF0000"/>
                </a:solidFill>
                <a:latin typeface="MS PGothic"/>
                <a:cs typeface="MS PGothic"/>
              </a:rPr>
              <a:t>海報最上端須註明「組別」、「題目」、「</a:t>
            </a:r>
            <a:r>
              <a:rPr sz="3400" spc="-5" dirty="0" err="1">
                <a:solidFill>
                  <a:srgbClr val="FF0000"/>
                </a:solidFill>
                <a:latin typeface="MS PGothic"/>
                <a:cs typeface="MS PGothic"/>
              </a:rPr>
              <a:t>作者」及「指導教授</a:t>
            </a:r>
            <a:r>
              <a:rPr sz="3400" spc="-5" dirty="0">
                <a:solidFill>
                  <a:srgbClr val="FF0000"/>
                </a:solidFill>
                <a:latin typeface="MS PGothic"/>
                <a:cs typeface="MS PGothic"/>
              </a:rPr>
              <a:t>」。</a:t>
            </a:r>
            <a:endParaRPr sz="3400" dirty="0">
              <a:latin typeface="MS PGothic"/>
              <a:cs typeface="MS PGothic"/>
            </a:endParaRPr>
          </a:p>
          <a:p>
            <a:pPr marL="549275" indent="-536575">
              <a:lnSpc>
                <a:spcPct val="100000"/>
              </a:lnSpc>
              <a:spcBef>
                <a:spcPts val="2015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b="1" spc="-5" dirty="0" err="1">
                <a:solidFill>
                  <a:srgbClr val="339966"/>
                </a:solidFill>
                <a:latin typeface="Microsoft JhengHei"/>
                <a:cs typeface="Microsoft JhengHei"/>
              </a:rPr>
              <a:t>右上角為組別編號，左上角為專題學生照片</a:t>
            </a:r>
            <a:r>
              <a:rPr sz="3400" b="1" spc="-5" dirty="0">
                <a:solidFill>
                  <a:srgbClr val="339966"/>
                </a:solidFill>
                <a:latin typeface="Microsoft JhengHei"/>
                <a:cs typeface="Microsoft JhengHei"/>
              </a:rPr>
              <a:t>。</a:t>
            </a:r>
            <a:endParaRPr lang="en-US" sz="3400" b="1" spc="-5" dirty="0">
              <a:solidFill>
                <a:srgbClr val="339966"/>
              </a:solidFill>
              <a:latin typeface="Microsoft JhengHei"/>
              <a:cs typeface="Microsoft JhengHei"/>
            </a:endParaRPr>
          </a:p>
          <a:p>
            <a:pPr marL="549275" indent="-536575">
              <a:lnSpc>
                <a:spcPct val="100000"/>
              </a:lnSpc>
              <a:spcBef>
                <a:spcPts val="2015"/>
              </a:spcBef>
              <a:buFont typeface="Wingdings"/>
              <a:buChar char=""/>
              <a:tabLst>
                <a:tab pos="549275" algn="l"/>
              </a:tabLst>
            </a:pPr>
            <a:r>
              <a:rPr lang="zh-TW" altLang="en-US" sz="3400" b="1" spc="-5" dirty="0">
                <a:solidFill>
                  <a:srgbClr val="339966"/>
                </a:solidFill>
                <a:latin typeface="Microsoft JhengHei"/>
                <a:cs typeface="Microsoft JhengHei"/>
              </a:rPr>
              <a:t>海報請務必上膜，以防下雨損壞。</a:t>
            </a:r>
            <a:endParaRPr lang="zh-TW" altLang="en-US" sz="34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89</Words>
  <Application>Microsoft Office PowerPoint</Application>
  <PresentationFormat>自訂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 MT</vt:lpstr>
      <vt:lpstr>MS PGothic</vt:lpstr>
      <vt:lpstr>SimSun</vt:lpstr>
      <vt:lpstr>微軟正黑體</vt:lpstr>
      <vt:lpstr>Arial</vt:lpstr>
      <vt:lpstr>Calibri</vt:lpstr>
      <vt:lpstr>Wingdings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wanling</dc:creator>
  <cp:lastModifiedBy>USER</cp:lastModifiedBy>
  <cp:revision>7</cp:revision>
  <dcterms:created xsi:type="dcterms:W3CDTF">2025-11-10T03:26:49Z</dcterms:created>
  <dcterms:modified xsi:type="dcterms:W3CDTF">2025-12-01T06:15:00Z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2025-11-10T00:00:00Z</vt:filetime>
  </property>
  <property fmtid="{D5CDD505-2E9C-101B-9397-08002B2CF9AE}" pid="5" name="Producer">
    <vt:lpwstr>Microsoft® PowerPoint® LTSC</vt:lpwstr>
  </property>
</Properties>
</file>