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4224000" cy="20104100"/>
  <p:notesSz cx="14224000" cy="201041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96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6800" y="6232271"/>
            <a:ext cx="12090400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3600" y="11258296"/>
            <a:ext cx="9956800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E5EF4D36-842C-48C9-9EA2-0D0A4EE3E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600" y="804863"/>
            <a:ext cx="914400" cy="914400"/>
          </a:xfrm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20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5360" y="4623943"/>
            <a:ext cx="618744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30FE1DF9-2C6A-4C10-B3EF-EECD3DF99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544413B2-960A-4585-9EAC-34A070F4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0D23E492-63D4-4DB2-B4F5-A3FAF9A50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200" y="804164"/>
            <a:ext cx="12801600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200" y="4623943"/>
            <a:ext cx="12801600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6160" y="18696814"/>
            <a:ext cx="455168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20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1280" y="18696814"/>
            <a:ext cx="3271520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9802" y="1780923"/>
            <a:ext cx="2004695" cy="2045970"/>
          </a:xfrm>
          <a:prstGeom prst="rect">
            <a:avLst/>
          </a:prstGeom>
          <a:ln w="317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 marL="140335" marR="733425">
              <a:lnSpc>
                <a:spcPct val="151200"/>
              </a:lnSpc>
              <a:spcBef>
                <a:spcPts val="30"/>
              </a:spcBef>
            </a:pPr>
            <a:r>
              <a:rPr sz="2050" spc="-55" dirty="0">
                <a:latin typeface="Calibri"/>
                <a:cs typeface="Calibri"/>
              </a:rPr>
              <a:t>Insert</a:t>
            </a:r>
            <a:r>
              <a:rPr sz="2050" spc="-75" dirty="0">
                <a:latin typeface="Calibri"/>
                <a:cs typeface="Calibri"/>
              </a:rPr>
              <a:t> </a:t>
            </a:r>
            <a:r>
              <a:rPr sz="2050" spc="-25" dirty="0">
                <a:latin typeface="Calibri"/>
                <a:cs typeface="Calibri"/>
              </a:rPr>
              <a:t>an </a:t>
            </a:r>
            <a:r>
              <a:rPr sz="205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identifiable</a:t>
            </a:r>
            <a:r>
              <a:rPr sz="2050" spc="-65" dirty="0">
                <a:latin typeface="Calibri"/>
                <a:cs typeface="Calibri"/>
              </a:rPr>
              <a:t> </a:t>
            </a:r>
            <a:r>
              <a:rPr sz="2050" spc="-55" dirty="0">
                <a:latin typeface="Calibri"/>
                <a:cs typeface="Calibri"/>
              </a:rPr>
              <a:t>Photo</a:t>
            </a:r>
            <a:r>
              <a:rPr sz="2050" spc="-85" dirty="0">
                <a:latin typeface="Calibri"/>
                <a:cs typeface="Calibri"/>
              </a:rPr>
              <a:t> </a:t>
            </a:r>
            <a:r>
              <a:rPr sz="2050" spc="-35" dirty="0">
                <a:latin typeface="Calibri"/>
                <a:cs typeface="Calibri"/>
              </a:rPr>
              <a:t>of</a:t>
            </a:r>
            <a:endParaRPr sz="2050" dirty="0">
              <a:latin typeface="Calibri"/>
              <a:cs typeface="Calibri"/>
            </a:endParaRPr>
          </a:p>
          <a:p>
            <a:pPr marL="140335">
              <a:lnSpc>
                <a:spcPct val="100000"/>
              </a:lnSpc>
              <a:spcBef>
                <a:spcPts val="1260"/>
              </a:spcBef>
            </a:pPr>
            <a:r>
              <a:rPr sz="2050" spc="-55" dirty="0">
                <a:latin typeface="Calibri"/>
                <a:cs typeface="Calibri"/>
              </a:rPr>
              <a:t>Each</a:t>
            </a:r>
            <a:r>
              <a:rPr sz="2050" spc="-95" dirty="0">
                <a:latin typeface="Calibri"/>
                <a:cs typeface="Calibri"/>
              </a:rPr>
              <a:t> </a:t>
            </a:r>
            <a:r>
              <a:rPr sz="2050" spc="-10" dirty="0">
                <a:latin typeface="Calibri"/>
                <a:cs typeface="Calibri"/>
              </a:rPr>
              <a:t>researcher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08324" y="1861695"/>
            <a:ext cx="5139690" cy="18681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000" b="1" dirty="0">
                <a:solidFill>
                  <a:srgbClr val="006FC0"/>
                </a:solidFill>
                <a:latin typeface="Microsoft JhengHei"/>
                <a:cs typeface="Microsoft JhengHei"/>
              </a:rPr>
              <a:t>專題題目（中文</a:t>
            </a:r>
            <a:r>
              <a:rPr sz="5000" b="1" spc="-50" dirty="0">
                <a:solidFill>
                  <a:srgbClr val="006FC0"/>
                </a:solidFill>
                <a:latin typeface="Microsoft JhengHei"/>
                <a:cs typeface="Microsoft JhengHei"/>
              </a:rPr>
              <a:t>）</a:t>
            </a:r>
            <a:endParaRPr sz="5000" dirty="0">
              <a:latin typeface="Microsoft JhengHei"/>
              <a:cs typeface="Microsoft JhengHei"/>
            </a:endParaRPr>
          </a:p>
          <a:p>
            <a:pPr marL="656590" marR="99060" indent="-406400">
              <a:lnSpc>
                <a:spcPts val="3910"/>
              </a:lnSpc>
              <a:spcBef>
                <a:spcPts val="690"/>
              </a:spcBef>
            </a:pPr>
            <a:r>
              <a:rPr sz="3750" b="1" spc="-5" dirty="0">
                <a:solidFill>
                  <a:srgbClr val="006FC0"/>
                </a:solidFill>
                <a:latin typeface="Microsoft JhengHei"/>
                <a:cs typeface="Microsoft JhengHei"/>
              </a:rPr>
              <a:t>作者：王〇〇、林〇〇</a:t>
            </a:r>
            <a:r>
              <a:rPr sz="3750" b="1" spc="-10" dirty="0">
                <a:solidFill>
                  <a:srgbClr val="006FC0"/>
                </a:solidFill>
                <a:latin typeface="Microsoft JhengHei"/>
                <a:cs typeface="Microsoft JhengHei"/>
              </a:rPr>
              <a:t>指導教授：陳〇〇</a:t>
            </a:r>
            <a:endParaRPr sz="3750" dirty="0">
              <a:latin typeface="Microsoft JhengHei"/>
              <a:cs typeface="Microsoft Jheng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877656" y="2465000"/>
            <a:ext cx="1744345" cy="7131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500" b="1" spc="-20" dirty="0">
                <a:latin typeface="Microsoft JhengHei"/>
                <a:cs typeface="Microsoft JhengHei"/>
              </a:rPr>
              <a:t>第○組</a:t>
            </a:r>
            <a:endParaRPr sz="4500" dirty="0">
              <a:latin typeface="Microsoft JhengHei"/>
              <a:cs typeface="Microsoft JhengHe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521781" y="13565936"/>
            <a:ext cx="8909685" cy="1793239"/>
            <a:chOff x="2521781" y="13565936"/>
            <a:chExt cx="8909685" cy="1793239"/>
          </a:xfrm>
        </p:grpSpPr>
        <p:sp>
          <p:nvSpPr>
            <p:cNvPr id="6" name="object 6"/>
            <p:cNvSpPr/>
            <p:nvPr/>
          </p:nvSpPr>
          <p:spPr>
            <a:xfrm>
              <a:off x="2629867" y="13807878"/>
              <a:ext cx="8658860" cy="1041400"/>
            </a:xfrm>
            <a:custGeom>
              <a:avLst/>
              <a:gdLst/>
              <a:ahLst/>
              <a:cxnLst/>
              <a:rect l="l" t="t" r="r" b="b"/>
              <a:pathLst>
                <a:path w="8658860" h="1041400">
                  <a:moveTo>
                    <a:pt x="8658377" y="0"/>
                  </a:moveTo>
                  <a:lnTo>
                    <a:pt x="0" y="0"/>
                  </a:lnTo>
                  <a:lnTo>
                    <a:pt x="0" y="1040780"/>
                  </a:lnTo>
                  <a:lnTo>
                    <a:pt x="8658377" y="1040780"/>
                  </a:lnTo>
                  <a:lnTo>
                    <a:pt x="8658377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21781" y="13575241"/>
              <a:ext cx="8451509" cy="178378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15686" y="14783496"/>
              <a:ext cx="7921814" cy="8085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30363" y="13565936"/>
              <a:ext cx="1501043" cy="178378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012709" y="13786589"/>
            <a:ext cx="7892415" cy="1013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6450" u="sng" spc="-10" dirty="0">
                <a:uFill>
                  <a:solidFill>
                    <a:srgbClr val="000000"/>
                  </a:solidFill>
                </a:uFill>
                <a:latin typeface="SimSun"/>
                <a:cs typeface="SimSun"/>
              </a:rPr>
              <a:t>檔案可至系網頁下載</a:t>
            </a:r>
            <a:r>
              <a:rPr sz="6450" u="sng" spc="-2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!!</a:t>
            </a:r>
            <a:endParaRPr sz="64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7874" y="4821859"/>
            <a:ext cx="13102590" cy="5260975"/>
          </a:xfrm>
          <a:prstGeom prst="rect">
            <a:avLst/>
          </a:prstGeom>
        </p:spPr>
        <p:txBody>
          <a:bodyPr vert="horz" wrap="square" lIns="0" tIns="287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3400" b="1" dirty="0">
                <a:solidFill>
                  <a:srgbClr val="EC7C30"/>
                </a:solidFill>
                <a:latin typeface="Microsoft JhengHei"/>
                <a:cs typeface="Microsoft JhengHei"/>
              </a:rPr>
              <a:t>說明</a:t>
            </a:r>
            <a:r>
              <a:rPr sz="3400" b="1" spc="-50" dirty="0">
                <a:solidFill>
                  <a:srgbClr val="EC7C30"/>
                </a:solidFill>
                <a:latin typeface="Arial"/>
                <a:cs typeface="Arial"/>
              </a:rPr>
              <a:t>:</a:t>
            </a:r>
            <a:endParaRPr sz="3400">
              <a:latin typeface="Arial"/>
              <a:cs typeface="Arial"/>
            </a:endParaRPr>
          </a:p>
          <a:p>
            <a:pPr marL="549275" indent="-536575">
              <a:lnSpc>
                <a:spcPct val="100000"/>
              </a:lnSpc>
              <a:spcBef>
                <a:spcPts val="2170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海報尺寸為</a:t>
            </a:r>
            <a:r>
              <a:rPr sz="3400" b="1" spc="-395" dirty="0">
                <a:solidFill>
                  <a:srgbClr val="FF0000"/>
                </a:solidFill>
                <a:latin typeface="Arial"/>
                <a:cs typeface="Arial"/>
              </a:rPr>
              <a:t>A0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直式（高</a:t>
            </a:r>
            <a:r>
              <a:rPr sz="3400" b="1" spc="-395" dirty="0">
                <a:solidFill>
                  <a:srgbClr val="FF0000"/>
                </a:solidFill>
                <a:latin typeface="Arial"/>
                <a:cs typeface="Arial"/>
              </a:rPr>
              <a:t>118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公分</a:t>
            </a:r>
            <a:r>
              <a:rPr sz="3400" b="1" spc="-335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寬</a:t>
            </a:r>
            <a:r>
              <a:rPr sz="3400" b="1" spc="-340" dirty="0">
                <a:solidFill>
                  <a:srgbClr val="FF0000"/>
                </a:solidFill>
                <a:latin typeface="Arial"/>
                <a:cs typeface="Arial"/>
              </a:rPr>
              <a:t>84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公分）</a:t>
            </a:r>
            <a:r>
              <a:rPr sz="3400" spc="-50" dirty="0">
                <a:solidFill>
                  <a:srgbClr val="FF0000"/>
                </a:solidFill>
                <a:latin typeface="MS PGothic"/>
                <a:cs typeface="MS PGothic"/>
              </a:rPr>
              <a:t>。</a:t>
            </a:r>
            <a:endParaRPr sz="340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070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海報</a:t>
            </a:r>
            <a:r>
              <a:rPr sz="3400" b="1" spc="-10" dirty="0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容的編排方式不限，以容易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閱</a:t>
            </a:r>
            <a:r>
              <a:rPr sz="3400" spc="-10" dirty="0">
                <a:solidFill>
                  <a:srgbClr val="FF0000"/>
                </a:solidFill>
                <a:latin typeface="MS PGothic"/>
                <a:cs typeface="MS PGothic"/>
              </a:rPr>
              <a:t>讀且清楚展示為原則。</a:t>
            </a:r>
            <a:endParaRPr sz="340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090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海報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容最小字體建議為</a:t>
            </a:r>
            <a:r>
              <a:rPr sz="3400" b="1" spc="-345" dirty="0">
                <a:solidFill>
                  <a:srgbClr val="FF0000"/>
                </a:solidFill>
                <a:latin typeface="Arial"/>
                <a:cs typeface="Arial"/>
              </a:rPr>
              <a:t>24</a:t>
            </a:r>
            <a:r>
              <a:rPr sz="3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30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r>
              <a:rPr sz="3400" b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（約</a:t>
            </a:r>
            <a:r>
              <a:rPr sz="3400" b="1" spc="-290" dirty="0">
                <a:solidFill>
                  <a:srgbClr val="FF0000"/>
                </a:solidFill>
                <a:latin typeface="Arial"/>
                <a:cs typeface="Arial"/>
              </a:rPr>
              <a:t>0.9</a:t>
            </a:r>
            <a:r>
              <a:rPr sz="3400" b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44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高），標題建議為</a:t>
            </a:r>
            <a:r>
              <a:rPr sz="3400" b="1" spc="-345" dirty="0">
                <a:solidFill>
                  <a:srgbClr val="FF0000"/>
                </a:solidFill>
                <a:latin typeface="Arial"/>
                <a:cs typeface="Arial"/>
              </a:rPr>
              <a:t>36</a:t>
            </a:r>
            <a:r>
              <a:rPr sz="3400" b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310" dirty="0">
                <a:solidFill>
                  <a:srgbClr val="FF0000"/>
                </a:solidFill>
                <a:latin typeface="Arial"/>
                <a:cs typeface="Arial"/>
              </a:rPr>
              <a:t>point</a:t>
            </a:r>
            <a:endParaRPr sz="3400">
              <a:latin typeface="Arial"/>
              <a:cs typeface="Arial"/>
            </a:endParaRPr>
          </a:p>
          <a:p>
            <a:pPr marL="549275">
              <a:lnSpc>
                <a:spcPct val="100000"/>
              </a:lnSpc>
              <a:spcBef>
                <a:spcPts val="35"/>
              </a:spcBef>
            </a:pP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（約</a:t>
            </a:r>
            <a:r>
              <a:rPr sz="3400" b="1" spc="-290" dirty="0">
                <a:solidFill>
                  <a:srgbClr val="FF0000"/>
                </a:solidFill>
                <a:latin typeface="Arial"/>
                <a:cs typeface="Arial"/>
              </a:rPr>
              <a:t>1.2</a:t>
            </a:r>
            <a:r>
              <a:rPr sz="34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400" b="1" spc="-445" dirty="0">
                <a:solidFill>
                  <a:srgbClr val="FF0000"/>
                </a:solidFill>
                <a:latin typeface="Arial"/>
                <a:cs typeface="Arial"/>
              </a:rPr>
              <a:t>cm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高），以方便</a:t>
            </a:r>
            <a:r>
              <a:rPr sz="3400" b="1" spc="-34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公尺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內</a:t>
            </a:r>
            <a:r>
              <a:rPr sz="3400" dirty="0">
                <a:solidFill>
                  <a:srgbClr val="FF0000"/>
                </a:solidFill>
                <a:latin typeface="MS PGothic"/>
                <a:cs typeface="MS PGothic"/>
              </a:rPr>
              <a:t>的讀者能</a:t>
            </a:r>
            <a:r>
              <a:rPr sz="3400" b="1" dirty="0">
                <a:solidFill>
                  <a:srgbClr val="FF0000"/>
                </a:solidFill>
                <a:latin typeface="Microsoft JhengHei"/>
                <a:cs typeface="Microsoft JhengHei"/>
              </a:rPr>
              <a:t>夠閱</a:t>
            </a:r>
            <a:r>
              <a:rPr sz="3400" spc="-25" dirty="0">
                <a:solidFill>
                  <a:srgbClr val="FF0000"/>
                </a:solidFill>
                <a:latin typeface="MS PGothic"/>
                <a:cs typeface="MS PGothic"/>
              </a:rPr>
              <a:t>讀。</a:t>
            </a:r>
            <a:endParaRPr sz="340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115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spc="-5" dirty="0">
                <a:solidFill>
                  <a:srgbClr val="FF0000"/>
                </a:solidFill>
                <a:latin typeface="MS PGothic"/>
                <a:cs typeface="MS PGothic"/>
              </a:rPr>
              <a:t>海報最上端須註明「組別」、「題目」、「作者」及「指導教授」。</a:t>
            </a:r>
            <a:endParaRPr sz="3400">
              <a:latin typeface="MS PGothic"/>
              <a:cs typeface="MS PGothic"/>
            </a:endParaRPr>
          </a:p>
          <a:p>
            <a:pPr marL="549275" indent="-536575">
              <a:lnSpc>
                <a:spcPct val="100000"/>
              </a:lnSpc>
              <a:spcBef>
                <a:spcPts val="2015"/>
              </a:spcBef>
              <a:buFont typeface="Wingdings"/>
              <a:buChar char=""/>
              <a:tabLst>
                <a:tab pos="549275" algn="l"/>
              </a:tabLst>
            </a:pPr>
            <a:r>
              <a:rPr sz="3400" b="1" spc="-5" dirty="0">
                <a:solidFill>
                  <a:srgbClr val="339966"/>
                </a:solidFill>
                <a:latin typeface="Microsoft JhengHei"/>
                <a:cs typeface="Microsoft JhengHei"/>
              </a:rPr>
              <a:t>右上角為組別編號，左上角為專題學生照片。</a:t>
            </a:r>
            <a:endParaRPr sz="3400">
              <a:latin typeface="Microsoft JhengHei"/>
              <a:cs typeface="Microsoft JhengHe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79</Words>
  <Application>Microsoft Office PowerPoint</Application>
  <PresentationFormat>自訂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 MT</vt:lpstr>
      <vt:lpstr>MS PGothic</vt:lpstr>
      <vt:lpstr>SimSun</vt:lpstr>
      <vt:lpstr>Microsoft JhengHei</vt:lpstr>
      <vt:lpstr>Arial</vt:lpstr>
      <vt:lpstr>Calibri</vt:lpstr>
      <vt:lpstr>Wingdings</vt:lpstr>
      <vt:lpstr>Office Theme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wanling</dc:creator>
  <cp:lastModifiedBy>USER</cp:lastModifiedBy>
  <cp:revision>3</cp:revision>
  <dcterms:created xsi:type="dcterms:W3CDTF">2025-11-10T03:26:49Z</dcterms:created>
  <dcterms:modified xsi:type="dcterms:W3CDTF">2025-11-10T04:01:35Z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2025-11-10T00:00:00Z</vt:filetime>
  </property>
  <property fmtid="{D5CDD505-2E9C-101B-9397-08002B2CF9AE}" pid="3" name="Creator">
    <vt:lpwstr>Microsoft® PowerPoint® LTSC</vt:lpwstr>
  </property>
  <property fmtid="{D5CDD505-2E9C-101B-9397-08002B2CF9AE}" pid="4" name="LastSaved">
    <vt:filetime>2025-11-10T00:00:00Z</vt:filetime>
  </property>
  <property fmtid="{D5CDD505-2E9C-101B-9397-08002B2CF9AE}" pid="5" name="Producer">
    <vt:lpwstr>Microsoft® PowerPoint® LTSC</vt:lpwstr>
  </property>
</Properties>
</file>