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14"/>
  </p:notesMasterIdLst>
  <p:handoutMasterIdLst>
    <p:handoutMasterId r:id="rId15"/>
  </p:handoutMasterIdLst>
  <p:sldIdLst>
    <p:sldId id="477" r:id="rId3"/>
    <p:sldId id="470" r:id="rId4"/>
    <p:sldId id="472" r:id="rId5"/>
    <p:sldId id="373" r:id="rId6"/>
    <p:sldId id="473" r:id="rId7"/>
    <p:sldId id="474" r:id="rId8"/>
    <p:sldId id="476" r:id="rId9"/>
    <p:sldId id="402" r:id="rId10"/>
    <p:sldId id="481" r:id="rId11"/>
    <p:sldId id="478" r:id="rId12"/>
    <p:sldId id="260" r:id="rId13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5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BF7D3B-EF98-41ED-8420-47DC1183CB1E}" type="doc">
      <dgm:prSet loTypeId="urn:microsoft.com/office/officeart/2008/layout/VerticalCurvedList" loCatId="list" qsTypeId="urn:microsoft.com/office/officeart/2005/8/quickstyle/3d7" qsCatId="3D" csTypeId="urn:microsoft.com/office/officeart/2005/8/colors/accent3_2" csCatId="accent3" phldr="1"/>
      <dgm:spPr/>
      <dgm:t>
        <a:bodyPr/>
        <a:lstStyle/>
        <a:p>
          <a:endParaRPr lang="zh-TW" altLang="en-US"/>
        </a:p>
      </dgm:t>
    </dgm:pt>
    <dgm:pt modelId="{3B229DDC-1738-4750-A845-BDFC39CD5951}">
      <dgm:prSet phldrT="[文字]"/>
      <dgm:spPr/>
      <dgm:t>
        <a:bodyPr/>
        <a:lstStyle/>
        <a:p>
          <a:r>
            <a:rPr lang="zh-TW" altLang="en-US" dirty="0" smtClean="0"/>
            <a:t>簡報結束</a:t>
          </a:r>
          <a:endParaRPr lang="zh-TW" altLang="en-US" dirty="0"/>
        </a:p>
      </dgm:t>
    </dgm:pt>
    <dgm:pt modelId="{FC2060DE-3340-4196-95DA-1E9C21182159}" type="parTrans" cxnId="{3095ECBB-7815-43E0-85EB-55BA8C5423E8}">
      <dgm:prSet/>
      <dgm:spPr/>
      <dgm:t>
        <a:bodyPr/>
        <a:lstStyle/>
        <a:p>
          <a:endParaRPr lang="zh-TW" altLang="en-US"/>
        </a:p>
      </dgm:t>
    </dgm:pt>
    <dgm:pt modelId="{14F014B5-3AAB-4E2D-A8D9-F6ED0DBBBF00}" type="sibTrans" cxnId="{3095ECBB-7815-43E0-85EB-55BA8C5423E8}">
      <dgm:prSet/>
      <dgm:spPr/>
      <dgm:t>
        <a:bodyPr/>
        <a:lstStyle/>
        <a:p>
          <a:endParaRPr lang="zh-TW" altLang="en-US"/>
        </a:p>
      </dgm:t>
    </dgm:pt>
    <dgm:pt modelId="{F404A61D-1569-49A1-A434-415EC9FE87A3}">
      <dgm:prSet phldrT="[文字]"/>
      <dgm:spPr/>
      <dgm:t>
        <a:bodyPr/>
        <a:lstStyle/>
        <a:p>
          <a:r>
            <a:rPr lang="en-US" altLang="zh-TW" dirty="0" smtClean="0"/>
            <a:t>Q&amp;A</a:t>
          </a:r>
          <a:r>
            <a:rPr lang="zh-TW" altLang="en-US" dirty="0" smtClean="0"/>
            <a:t>時間</a:t>
          </a:r>
          <a:endParaRPr lang="zh-TW" altLang="en-US" dirty="0"/>
        </a:p>
      </dgm:t>
    </dgm:pt>
    <dgm:pt modelId="{0625BEBB-8769-4BE3-97EF-79E1E672835B}" type="parTrans" cxnId="{154AEF69-782E-4DDE-AAE0-0B6E8A3D388F}">
      <dgm:prSet/>
      <dgm:spPr/>
      <dgm:t>
        <a:bodyPr/>
        <a:lstStyle/>
        <a:p>
          <a:endParaRPr lang="zh-TW" altLang="en-US"/>
        </a:p>
      </dgm:t>
    </dgm:pt>
    <dgm:pt modelId="{F04ECD4C-8E36-47AB-A1C0-F37747EC14DB}" type="sibTrans" cxnId="{154AEF69-782E-4DDE-AAE0-0B6E8A3D388F}">
      <dgm:prSet/>
      <dgm:spPr/>
      <dgm:t>
        <a:bodyPr/>
        <a:lstStyle/>
        <a:p>
          <a:endParaRPr lang="zh-TW" altLang="en-US"/>
        </a:p>
      </dgm:t>
    </dgm:pt>
    <dgm:pt modelId="{7B1B6450-BAB6-46E5-B3D2-A8F36ED2BCAB}" type="pres">
      <dgm:prSet presAssocID="{60BF7D3B-EF98-41ED-8420-47DC1183CB1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TW" altLang="en-US"/>
        </a:p>
      </dgm:t>
    </dgm:pt>
    <dgm:pt modelId="{00EC155E-F402-45CB-97E6-2104DB81EBE4}" type="pres">
      <dgm:prSet presAssocID="{60BF7D3B-EF98-41ED-8420-47DC1183CB1E}" presName="Name1" presStyleCnt="0"/>
      <dgm:spPr/>
      <dgm:t>
        <a:bodyPr/>
        <a:lstStyle/>
        <a:p>
          <a:endParaRPr lang="zh-TW" altLang="en-US"/>
        </a:p>
      </dgm:t>
    </dgm:pt>
    <dgm:pt modelId="{4145691F-E758-4A02-B0BA-6411B0D1708D}" type="pres">
      <dgm:prSet presAssocID="{60BF7D3B-EF98-41ED-8420-47DC1183CB1E}" presName="cycle" presStyleCnt="0"/>
      <dgm:spPr/>
      <dgm:t>
        <a:bodyPr/>
        <a:lstStyle/>
        <a:p>
          <a:endParaRPr lang="zh-TW" altLang="en-US"/>
        </a:p>
      </dgm:t>
    </dgm:pt>
    <dgm:pt modelId="{A762BF84-E274-422E-85A7-9269832A5715}" type="pres">
      <dgm:prSet presAssocID="{60BF7D3B-EF98-41ED-8420-47DC1183CB1E}" presName="srcNode" presStyleLbl="node1" presStyleIdx="0" presStyleCnt="1"/>
      <dgm:spPr/>
      <dgm:t>
        <a:bodyPr/>
        <a:lstStyle/>
        <a:p>
          <a:endParaRPr lang="zh-TW" altLang="en-US"/>
        </a:p>
      </dgm:t>
    </dgm:pt>
    <dgm:pt modelId="{14C0E8D8-DEED-4EA0-8F99-2760C38B96A5}" type="pres">
      <dgm:prSet presAssocID="{60BF7D3B-EF98-41ED-8420-47DC1183CB1E}" presName="conn" presStyleLbl="parChTrans1D2" presStyleIdx="0" presStyleCnt="1"/>
      <dgm:spPr/>
      <dgm:t>
        <a:bodyPr/>
        <a:lstStyle/>
        <a:p>
          <a:endParaRPr lang="zh-TW" altLang="en-US"/>
        </a:p>
      </dgm:t>
    </dgm:pt>
    <dgm:pt modelId="{197D3ACA-7541-4D8E-9885-CDFF110435EA}" type="pres">
      <dgm:prSet presAssocID="{60BF7D3B-EF98-41ED-8420-47DC1183CB1E}" presName="extraNode" presStyleLbl="node1" presStyleIdx="0" presStyleCnt="1"/>
      <dgm:spPr/>
      <dgm:t>
        <a:bodyPr/>
        <a:lstStyle/>
        <a:p>
          <a:endParaRPr lang="zh-TW" altLang="en-US"/>
        </a:p>
      </dgm:t>
    </dgm:pt>
    <dgm:pt modelId="{3488F7FC-6A76-49EA-BD5E-AB0F98DE3C0A}" type="pres">
      <dgm:prSet presAssocID="{60BF7D3B-EF98-41ED-8420-47DC1183CB1E}" presName="dstNode" presStyleLbl="node1" presStyleIdx="0" presStyleCnt="1"/>
      <dgm:spPr/>
      <dgm:t>
        <a:bodyPr/>
        <a:lstStyle/>
        <a:p>
          <a:endParaRPr lang="zh-TW" altLang="en-US"/>
        </a:p>
      </dgm:t>
    </dgm:pt>
    <dgm:pt modelId="{FA7160F1-8215-4431-9563-4E9F58314652}" type="pres">
      <dgm:prSet presAssocID="{3B229DDC-1738-4750-A845-BDFC39CD5951}" presName="text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0FCB96-2CEB-4544-BB97-03C184680A54}" type="pres">
      <dgm:prSet presAssocID="{3B229DDC-1738-4750-A845-BDFC39CD5951}" presName="accent_1" presStyleCnt="0"/>
      <dgm:spPr/>
      <dgm:t>
        <a:bodyPr/>
        <a:lstStyle/>
        <a:p>
          <a:endParaRPr lang="zh-TW" altLang="en-US"/>
        </a:p>
      </dgm:t>
    </dgm:pt>
    <dgm:pt modelId="{33EA1E04-1CFF-4799-B6C7-45F7704F2649}" type="pres">
      <dgm:prSet presAssocID="{3B229DDC-1738-4750-A845-BDFC39CD5951}" presName="accentRepeatNode" presStyleLbl="solidFgAcc1" presStyleIdx="0" presStyleCnt="1"/>
      <dgm:spPr/>
      <dgm:t>
        <a:bodyPr/>
        <a:lstStyle/>
        <a:p>
          <a:endParaRPr lang="zh-TW" altLang="en-US"/>
        </a:p>
      </dgm:t>
    </dgm:pt>
  </dgm:ptLst>
  <dgm:cxnLst>
    <dgm:cxn modelId="{6C15C6F9-BE77-4C0C-9778-01D4ACA8CFF6}" type="presOf" srcId="{3B229DDC-1738-4750-A845-BDFC39CD5951}" destId="{FA7160F1-8215-4431-9563-4E9F58314652}" srcOrd="0" destOrd="0" presId="urn:microsoft.com/office/officeart/2008/layout/VerticalCurvedList"/>
    <dgm:cxn modelId="{3095ECBB-7815-43E0-85EB-55BA8C5423E8}" srcId="{60BF7D3B-EF98-41ED-8420-47DC1183CB1E}" destId="{3B229DDC-1738-4750-A845-BDFC39CD5951}" srcOrd="0" destOrd="0" parTransId="{FC2060DE-3340-4196-95DA-1E9C21182159}" sibTransId="{14F014B5-3AAB-4E2D-A8D9-F6ED0DBBBF00}"/>
    <dgm:cxn modelId="{EE080F00-2A8A-438C-A136-1EA78672FD97}" type="presOf" srcId="{F04ECD4C-8E36-47AB-A1C0-F37747EC14DB}" destId="{14C0E8D8-DEED-4EA0-8F99-2760C38B96A5}" srcOrd="0" destOrd="0" presId="urn:microsoft.com/office/officeart/2008/layout/VerticalCurvedList"/>
    <dgm:cxn modelId="{81F0B89E-E766-42D2-A5B2-E0CBD3D08CFA}" type="presOf" srcId="{60BF7D3B-EF98-41ED-8420-47DC1183CB1E}" destId="{7B1B6450-BAB6-46E5-B3D2-A8F36ED2BCAB}" srcOrd="0" destOrd="0" presId="urn:microsoft.com/office/officeart/2008/layout/VerticalCurvedList"/>
    <dgm:cxn modelId="{154AEF69-782E-4DDE-AAE0-0B6E8A3D388F}" srcId="{3B229DDC-1738-4750-A845-BDFC39CD5951}" destId="{F404A61D-1569-49A1-A434-415EC9FE87A3}" srcOrd="0" destOrd="0" parTransId="{0625BEBB-8769-4BE3-97EF-79E1E672835B}" sibTransId="{F04ECD4C-8E36-47AB-A1C0-F37747EC14DB}"/>
    <dgm:cxn modelId="{57095895-AC42-4644-BDCC-4B6F03BCD1C9}" type="presOf" srcId="{F404A61D-1569-49A1-A434-415EC9FE87A3}" destId="{FA7160F1-8215-4431-9563-4E9F58314652}" srcOrd="0" destOrd="1" presId="urn:microsoft.com/office/officeart/2008/layout/VerticalCurvedList"/>
    <dgm:cxn modelId="{B47BA5F3-3B5D-4160-A140-0873E236A766}" type="presParOf" srcId="{7B1B6450-BAB6-46E5-B3D2-A8F36ED2BCAB}" destId="{00EC155E-F402-45CB-97E6-2104DB81EBE4}" srcOrd="0" destOrd="0" presId="urn:microsoft.com/office/officeart/2008/layout/VerticalCurvedList"/>
    <dgm:cxn modelId="{783E1948-6FF9-4459-B77C-52A5AA425D8A}" type="presParOf" srcId="{00EC155E-F402-45CB-97E6-2104DB81EBE4}" destId="{4145691F-E758-4A02-B0BA-6411B0D1708D}" srcOrd="0" destOrd="0" presId="urn:microsoft.com/office/officeart/2008/layout/VerticalCurvedList"/>
    <dgm:cxn modelId="{344762A4-5446-408F-BFC6-CC1E1CDB1AC7}" type="presParOf" srcId="{4145691F-E758-4A02-B0BA-6411B0D1708D}" destId="{A762BF84-E274-422E-85A7-9269832A5715}" srcOrd="0" destOrd="0" presId="urn:microsoft.com/office/officeart/2008/layout/VerticalCurvedList"/>
    <dgm:cxn modelId="{EDB4EE5B-7166-41A4-B070-FC9216B207DD}" type="presParOf" srcId="{4145691F-E758-4A02-B0BA-6411B0D1708D}" destId="{14C0E8D8-DEED-4EA0-8F99-2760C38B96A5}" srcOrd="1" destOrd="0" presId="urn:microsoft.com/office/officeart/2008/layout/VerticalCurvedList"/>
    <dgm:cxn modelId="{EA9F27EB-E577-4755-AB35-9DC5F794DFB5}" type="presParOf" srcId="{4145691F-E758-4A02-B0BA-6411B0D1708D}" destId="{197D3ACA-7541-4D8E-9885-CDFF110435EA}" srcOrd="2" destOrd="0" presId="urn:microsoft.com/office/officeart/2008/layout/VerticalCurvedList"/>
    <dgm:cxn modelId="{047BC96F-DC6E-4922-B190-FABBC2898C1E}" type="presParOf" srcId="{4145691F-E758-4A02-B0BA-6411B0D1708D}" destId="{3488F7FC-6A76-49EA-BD5E-AB0F98DE3C0A}" srcOrd="3" destOrd="0" presId="urn:microsoft.com/office/officeart/2008/layout/VerticalCurvedList"/>
    <dgm:cxn modelId="{F4A29E32-FD5C-4059-BC89-6D67A5724AC6}" type="presParOf" srcId="{00EC155E-F402-45CB-97E6-2104DB81EBE4}" destId="{FA7160F1-8215-4431-9563-4E9F58314652}" srcOrd="1" destOrd="0" presId="urn:microsoft.com/office/officeart/2008/layout/VerticalCurvedList"/>
    <dgm:cxn modelId="{637464BC-5B94-42C4-ACCF-048E33B39B0E}" type="presParOf" srcId="{00EC155E-F402-45CB-97E6-2104DB81EBE4}" destId="{5B0FCB96-2CEB-4544-BB97-03C184680A54}" srcOrd="2" destOrd="0" presId="urn:microsoft.com/office/officeart/2008/layout/VerticalCurvedList"/>
    <dgm:cxn modelId="{E9843CC1-4C7B-466C-992D-BFA3D50D6013}" type="presParOf" srcId="{5B0FCB96-2CEB-4544-BB97-03C184680A54}" destId="{33EA1E04-1CFF-4799-B6C7-45F7704F264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0E8D8-DEED-4EA0-8F99-2760C38B96A5}">
      <dsp:nvSpPr>
        <dsp:cNvPr id="0" name=""/>
        <dsp:cNvSpPr/>
      </dsp:nvSpPr>
      <dsp:spPr>
        <a:xfrm>
          <a:off x="-4233263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7160F1-8215-4431-9563-4E9F58314652}">
      <dsp:nvSpPr>
        <dsp:cNvPr id="0" name=""/>
        <dsp:cNvSpPr/>
      </dsp:nvSpPr>
      <dsp:spPr>
        <a:xfrm>
          <a:off x="1200226" y="1071818"/>
          <a:ext cx="4895773" cy="19203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0" tIns="99060" rIns="99060" bIns="99060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900" kern="1200" dirty="0" smtClean="0"/>
            <a:t>簡報結束</a:t>
          </a:r>
          <a:endParaRPr lang="zh-TW" altLang="en-US" sz="39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3000" kern="1200" dirty="0" smtClean="0"/>
            <a:t>Q&amp;A</a:t>
          </a:r>
          <a:r>
            <a:rPr lang="zh-TW" altLang="en-US" sz="3000" kern="1200" dirty="0" smtClean="0"/>
            <a:t>時間</a:t>
          </a:r>
          <a:endParaRPr lang="zh-TW" altLang="en-US" sz="3000" kern="1200" dirty="0"/>
        </a:p>
      </dsp:txBody>
      <dsp:txXfrm>
        <a:off x="1200226" y="1071818"/>
        <a:ext cx="4895773" cy="1920362"/>
      </dsp:txXfrm>
    </dsp:sp>
    <dsp:sp modelId="{33EA1E04-1CFF-4799-B6C7-45F7704F2649}">
      <dsp:nvSpPr>
        <dsp:cNvPr id="0" name=""/>
        <dsp:cNvSpPr/>
      </dsp:nvSpPr>
      <dsp:spPr>
        <a:xfrm>
          <a:off x="0" y="831773"/>
          <a:ext cx="2400453" cy="24004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3CBA1-4863-4B12-A9E9-1B7AA9876F00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4FE21-D35D-49BA-AE11-4089563B2F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6203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384A0AAA-2CF4-48D4-A435-134F131A49A7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49672D36-37A7-413A-AE2F-39C8705EF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022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163BFAF-2C00-425E-BDA3-AAB4B4A322DC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485-89DB-4200-B764-B9A3F0F7D202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D8D1-4CD3-4750-A013-E915593F0B18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3270B23-2646-4EC2-AF32-B8EAF001E4C2}" type="slidenum">
              <a:rPr lang="zh-TW" altLang="en-US" smtClean="0">
                <a:solidFill>
                  <a:srgbClr val="94C600"/>
                </a:solidFill>
              </a:rPr>
              <a:pPr/>
              <a:t>‹#›</a:t>
            </a:fld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481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574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730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83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729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041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6361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1748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EC5F-72CA-4E50-802F-9398AFD9B5C9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9433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600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92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2E67-D424-4011-AF28-95B8817E2E89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C1312-AE57-4215-84D7-5C21C6A715E1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E8CE-72BA-4BAE-8040-00BE0C940E22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41A-34FF-42F3-B05D-894D03E5B38C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14BFA-E5FB-40FB-8EE4-DD98106A8CCD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5BE2-9647-4423-B63D-390131C0A09B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DF6D-FD76-4FE0-B490-B35A3402A883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6CF5CEA-4A04-4F6E-BA99-CF2DD75047B7}" type="datetime1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3270B23-2646-4EC2-AF32-B8EAF001E4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45B250F-8D94-496C-B830-FBFA015EAC46}" type="datetimeFigureOut">
              <a:rPr lang="zh-TW" altLang="en-US" smtClean="0"/>
              <a:pPr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zh-TW" alt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3270B23-2646-4EC2-AF32-B8EAF001E4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282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024744" cy="69269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經分表聘用兼任助理流程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88384" y="836712"/>
            <a:ext cx="8088072" cy="5616624"/>
          </a:xfrm>
        </p:spPr>
        <p:txBody>
          <a:bodyPr/>
          <a:lstStyle/>
          <a:p>
            <a:pPr marL="68580" indent="0">
              <a:buNone/>
            </a:pPr>
            <a:endParaRPr lang="zh-TW" altLang="en-US" dirty="0"/>
          </a:p>
        </p:txBody>
      </p:sp>
      <p:grpSp>
        <p:nvGrpSpPr>
          <p:cNvPr id="15" name="群組 14"/>
          <p:cNvGrpSpPr/>
          <p:nvPr/>
        </p:nvGrpSpPr>
        <p:grpSpPr>
          <a:xfrm>
            <a:off x="539552" y="836712"/>
            <a:ext cx="7814355" cy="5177418"/>
            <a:chOff x="790093" y="1131902"/>
            <a:chExt cx="7814355" cy="5177418"/>
          </a:xfrm>
        </p:grpSpPr>
        <p:grpSp>
          <p:nvGrpSpPr>
            <p:cNvPr id="60" name="群組 59"/>
            <p:cNvGrpSpPr/>
            <p:nvPr/>
          </p:nvGrpSpPr>
          <p:grpSpPr>
            <a:xfrm>
              <a:off x="4004615" y="1131902"/>
              <a:ext cx="4599833" cy="5177418"/>
              <a:chOff x="3563888" y="1131902"/>
              <a:chExt cx="4599833" cy="5177418"/>
            </a:xfrm>
          </p:grpSpPr>
          <p:sp>
            <p:nvSpPr>
              <p:cNvPr id="21" name="圓角矩形 20"/>
              <p:cNvSpPr/>
              <p:nvPr/>
            </p:nvSpPr>
            <p:spPr>
              <a:xfrm>
                <a:off x="4211960" y="5949280"/>
                <a:ext cx="1872208" cy="36004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完成</a:t>
                </a:r>
                <a:endParaRPr lang="zh-TW" altLang="en-US" sz="1400" dirty="0"/>
              </a:p>
            </p:txBody>
          </p:sp>
          <p:cxnSp>
            <p:nvCxnSpPr>
              <p:cNvPr id="32" name="直線單箭頭接點 31"/>
              <p:cNvCxnSpPr/>
              <p:nvPr/>
            </p:nvCxnSpPr>
            <p:spPr>
              <a:xfrm>
                <a:off x="7236295" y="2996952"/>
                <a:ext cx="1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圓角矩形 3"/>
              <p:cNvSpPr/>
              <p:nvPr/>
            </p:nvSpPr>
            <p:spPr>
              <a:xfrm>
                <a:off x="4059265" y="1131902"/>
                <a:ext cx="1872208" cy="504056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新增</a:t>
                </a:r>
                <a:r>
                  <a:rPr lang="en-US" altLang="zh-TW" sz="1400" dirty="0" smtClean="0"/>
                  <a:t>/</a:t>
                </a:r>
                <a:r>
                  <a:rPr lang="zh-TW" altLang="en-US" sz="1400" dirty="0" smtClean="0"/>
                  <a:t>修改 經分表</a:t>
                </a:r>
                <a:endParaRPr lang="zh-TW" altLang="en-US" sz="1400" dirty="0"/>
              </a:p>
            </p:txBody>
          </p:sp>
          <p:sp>
            <p:nvSpPr>
              <p:cNvPr id="6" name="圓角矩形 5"/>
              <p:cNvSpPr/>
              <p:nvPr/>
            </p:nvSpPr>
            <p:spPr>
              <a:xfrm>
                <a:off x="6197808" y="1923990"/>
                <a:ext cx="1872208" cy="475253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計畫</a:t>
                </a:r>
                <a:r>
                  <a:rPr lang="zh-TW" altLang="en-US" sz="1400" dirty="0" smtClean="0">
                    <a:solidFill>
                      <a:srgbClr val="FF0000"/>
                    </a:solidFill>
                  </a:rPr>
                  <a:t>無</a:t>
                </a:r>
                <a:r>
                  <a:rPr lang="zh-TW" altLang="en-US" sz="1400" dirty="0" smtClean="0"/>
                  <a:t>聘任兼任助理</a:t>
                </a:r>
                <a:r>
                  <a:rPr lang="en-US" altLang="zh-TW" sz="1400" dirty="0" smtClean="0"/>
                  <a:t>(</a:t>
                </a:r>
                <a:r>
                  <a:rPr lang="zh-TW" altLang="en-US" sz="1400" dirty="0" smtClean="0"/>
                  <a:t>新增</a:t>
                </a:r>
                <a:r>
                  <a:rPr lang="en-US" altLang="zh-TW" sz="1400" dirty="0" smtClean="0"/>
                  <a:t>)</a:t>
                </a:r>
              </a:p>
            </p:txBody>
          </p:sp>
          <p:sp>
            <p:nvSpPr>
              <p:cNvPr id="11" name="圓角矩形 10"/>
              <p:cNvSpPr/>
              <p:nvPr/>
            </p:nvSpPr>
            <p:spPr>
              <a:xfrm>
                <a:off x="6256988" y="2644070"/>
                <a:ext cx="1872208" cy="36004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紙本送所屬單位審核</a:t>
                </a:r>
                <a:endParaRPr lang="zh-TW" altLang="en-US" sz="1400" dirty="0"/>
              </a:p>
            </p:txBody>
          </p:sp>
          <p:cxnSp>
            <p:nvCxnSpPr>
              <p:cNvPr id="13" name="直線單箭頭接點 12"/>
              <p:cNvCxnSpPr>
                <a:stCxn id="4" idx="2"/>
              </p:cNvCxnSpPr>
              <p:nvPr/>
            </p:nvCxnSpPr>
            <p:spPr>
              <a:xfrm>
                <a:off x="4995369" y="1635958"/>
                <a:ext cx="0" cy="36004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單箭頭接點 13"/>
              <p:cNvCxnSpPr/>
              <p:nvPr/>
            </p:nvCxnSpPr>
            <p:spPr>
              <a:xfrm>
                <a:off x="4995369" y="1643116"/>
                <a:ext cx="1296144" cy="280874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圓角矩形 4"/>
              <p:cNvSpPr/>
              <p:nvPr/>
            </p:nvSpPr>
            <p:spPr>
              <a:xfrm>
                <a:off x="3563889" y="1995998"/>
                <a:ext cx="2477074" cy="403245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計畫聘任兼任助理</a:t>
                </a:r>
                <a:r>
                  <a:rPr lang="en-US" altLang="zh-TW" sz="1400" dirty="0" smtClean="0"/>
                  <a:t>(</a:t>
                </a:r>
                <a:r>
                  <a:rPr lang="zh-TW" altLang="en-US" sz="1400" dirty="0" smtClean="0"/>
                  <a:t>新增</a:t>
                </a:r>
                <a:r>
                  <a:rPr lang="en-US" altLang="zh-TW" sz="1400" dirty="0" smtClean="0"/>
                  <a:t>)</a:t>
                </a:r>
                <a:endParaRPr lang="zh-TW" altLang="en-US" sz="1400" dirty="0"/>
              </a:p>
            </p:txBody>
          </p:sp>
          <p:sp>
            <p:nvSpPr>
              <p:cNvPr id="7" name="圓角矩形 6"/>
              <p:cNvSpPr/>
              <p:nvPr/>
            </p:nvSpPr>
            <p:spPr>
              <a:xfrm>
                <a:off x="3563888" y="2629668"/>
                <a:ext cx="2477076" cy="74888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zh-TW" altLang="en-US" sz="1400" dirty="0" smtClean="0"/>
                  <a:t>新增 </a:t>
                </a:r>
                <a:r>
                  <a:rPr lang="en-US" altLang="zh-TW" sz="1400" dirty="0" smtClean="0"/>
                  <a:t>/ </a:t>
                </a:r>
                <a:r>
                  <a:rPr lang="zh-TW" altLang="en-US" sz="1400" dirty="0" smtClean="0"/>
                  <a:t>修訂總經費分配，增加</a:t>
                </a:r>
                <a:r>
                  <a:rPr lang="zh-TW" altLang="zh-TW" sz="1400" dirty="0">
                    <a:solidFill>
                      <a:srgbClr val="FF0000"/>
                    </a:solidFill>
                    <a:latin typeface="+mn-ea"/>
                  </a:rPr>
                  <a:t>「</a:t>
                </a:r>
                <a:r>
                  <a:rPr lang="en-US" altLang="zh-TW" sz="1400" dirty="0">
                    <a:solidFill>
                      <a:srgbClr val="FF0000"/>
                    </a:solidFill>
                    <a:latin typeface="+mn-ea"/>
                  </a:rPr>
                  <a:t>P.</a:t>
                </a:r>
                <a:r>
                  <a:rPr lang="zh-TW" altLang="zh-TW" sz="1400" dirty="0">
                    <a:solidFill>
                      <a:srgbClr val="FF0000"/>
                    </a:solidFill>
                    <a:latin typeface="+mn-ea"/>
                  </a:rPr>
                  <a:t>人事費（兼任助理、臨時工、工讀生等）之金額」</a:t>
                </a:r>
                <a:endParaRPr lang="zh-TW" altLang="en-US" sz="1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圓角矩形 7"/>
              <p:cNvSpPr/>
              <p:nvPr/>
            </p:nvSpPr>
            <p:spPr>
              <a:xfrm>
                <a:off x="3563889" y="3608977"/>
                <a:ext cx="2477075" cy="460852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>
                    <a:solidFill>
                      <a:schemeClr val="tx1"/>
                    </a:solidFill>
                  </a:rPr>
                  <a:t>經分表紙本送至</a:t>
                </a:r>
                <a:endParaRPr lang="en-US" altLang="zh-TW" sz="14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zh-TW" altLang="en-US" sz="1400" dirty="0" smtClean="0">
                    <a:solidFill>
                      <a:schemeClr val="tx1"/>
                    </a:solidFill>
                  </a:rPr>
                  <a:t>所屬單位審核</a:t>
                </a:r>
                <a:endParaRPr lang="zh-TW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圓角矩形 8"/>
              <p:cNvSpPr/>
              <p:nvPr/>
            </p:nvSpPr>
            <p:spPr>
              <a:xfrm>
                <a:off x="3563888" y="4321899"/>
                <a:ext cx="2477076" cy="691277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zh-TW" altLang="en-US" sz="1400" dirty="0" smtClean="0">
                    <a:solidFill>
                      <a:schemeClr val="tx1"/>
                    </a:solidFill>
                  </a:rPr>
                  <a:t>所屬單位至兼任助理系統做經費審核，完成後紙本送回計畫主持人</a:t>
                </a:r>
                <a:endParaRPr lang="zh-TW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圓角矩形 9"/>
              <p:cNvSpPr/>
              <p:nvPr/>
            </p:nvSpPr>
            <p:spPr>
              <a:xfrm>
                <a:off x="3592493" y="5236358"/>
                <a:ext cx="2477076" cy="489654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zh-TW" altLang="en-US" sz="14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至兼任助理系統建置兼任助理資料</a:t>
                </a:r>
                <a:endParaRPr lang="zh-TW" altLang="en-US" sz="1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cxnSp>
            <p:nvCxnSpPr>
              <p:cNvPr id="20" name="直線單箭頭接點 19"/>
              <p:cNvCxnSpPr/>
              <p:nvPr/>
            </p:nvCxnSpPr>
            <p:spPr>
              <a:xfrm>
                <a:off x="5292081" y="2399243"/>
                <a:ext cx="1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單箭頭接點 23"/>
              <p:cNvCxnSpPr/>
              <p:nvPr/>
            </p:nvCxnSpPr>
            <p:spPr>
              <a:xfrm>
                <a:off x="5292082" y="3378552"/>
                <a:ext cx="1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單箭頭接點 24"/>
              <p:cNvCxnSpPr/>
              <p:nvPr/>
            </p:nvCxnSpPr>
            <p:spPr>
              <a:xfrm>
                <a:off x="5292082" y="4062670"/>
                <a:ext cx="1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單箭頭接點 26"/>
              <p:cNvCxnSpPr/>
              <p:nvPr/>
            </p:nvCxnSpPr>
            <p:spPr>
              <a:xfrm>
                <a:off x="5283402" y="5034735"/>
                <a:ext cx="0" cy="208867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單箭頭接點 28"/>
              <p:cNvCxnSpPr/>
              <p:nvPr/>
            </p:nvCxnSpPr>
            <p:spPr>
              <a:xfrm>
                <a:off x="5301461" y="5718854"/>
                <a:ext cx="0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單箭頭接點 29"/>
              <p:cNvCxnSpPr/>
              <p:nvPr/>
            </p:nvCxnSpPr>
            <p:spPr>
              <a:xfrm>
                <a:off x="7201280" y="2428046"/>
                <a:ext cx="1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圓角矩形 33"/>
              <p:cNvSpPr/>
              <p:nvPr/>
            </p:nvSpPr>
            <p:spPr>
              <a:xfrm>
                <a:off x="6291513" y="3213977"/>
                <a:ext cx="1872208" cy="279788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完成</a:t>
                </a:r>
                <a:endParaRPr lang="zh-TW" altLang="en-US" sz="1400" dirty="0"/>
              </a:p>
            </p:txBody>
          </p:sp>
        </p:grpSp>
        <p:grpSp>
          <p:nvGrpSpPr>
            <p:cNvPr id="12" name="群組 11"/>
            <p:cNvGrpSpPr/>
            <p:nvPr/>
          </p:nvGrpSpPr>
          <p:grpSpPr>
            <a:xfrm>
              <a:off x="790093" y="1923990"/>
              <a:ext cx="3243127" cy="3960440"/>
              <a:chOff x="790093" y="1923990"/>
              <a:chExt cx="3243127" cy="3960440"/>
            </a:xfrm>
          </p:grpSpPr>
          <p:sp>
            <p:nvSpPr>
              <p:cNvPr id="45" name="圓角矩形 44"/>
              <p:cNvSpPr/>
              <p:nvPr/>
            </p:nvSpPr>
            <p:spPr>
              <a:xfrm>
                <a:off x="1279204" y="1923990"/>
                <a:ext cx="1720991" cy="468095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兼任助理人員</a:t>
                </a:r>
                <a:endParaRPr lang="en-US" altLang="zh-TW" sz="1400" dirty="0" smtClean="0"/>
              </a:p>
              <a:p>
                <a:pPr algn="ctr"/>
                <a:r>
                  <a:rPr lang="en-US" altLang="zh-TW" sz="1400" dirty="0" smtClean="0">
                    <a:solidFill>
                      <a:srgbClr val="FF0000"/>
                    </a:solidFill>
                  </a:rPr>
                  <a:t>(</a:t>
                </a:r>
                <a:r>
                  <a:rPr lang="zh-TW" altLang="en-US" sz="1400" dirty="0" smtClean="0">
                    <a:solidFill>
                      <a:srgbClr val="FF0000"/>
                    </a:solidFill>
                  </a:rPr>
                  <a:t>增減人員</a:t>
                </a:r>
                <a:r>
                  <a:rPr lang="en-US" altLang="zh-TW" sz="1400" dirty="0" smtClean="0">
                    <a:solidFill>
                      <a:srgbClr val="FF0000"/>
                    </a:solidFill>
                  </a:rPr>
                  <a:t>)</a:t>
                </a:r>
                <a:endParaRPr lang="zh-TW" altLang="en-US" sz="14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9" name="直線單箭頭接點 48"/>
              <p:cNvCxnSpPr/>
              <p:nvPr/>
            </p:nvCxnSpPr>
            <p:spPr>
              <a:xfrm flipV="1">
                <a:off x="2915816" y="5524390"/>
                <a:ext cx="1117404" cy="20036"/>
              </a:xfrm>
              <a:prstGeom prst="straightConnector1">
                <a:avLst/>
              </a:prstGeom>
              <a:ln w="19050"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圓角矩形 50"/>
              <p:cNvSpPr/>
              <p:nvPr/>
            </p:nvSpPr>
            <p:spPr>
              <a:xfrm>
                <a:off x="1279204" y="2648654"/>
                <a:ext cx="2073830" cy="1065719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zh-TW" altLang="en-US" sz="1400" dirty="0" smtClean="0"/>
                  <a:t>檢視計畫經費是否超過原預估</a:t>
                </a:r>
                <a:r>
                  <a:rPr lang="zh-TW" altLang="zh-TW" sz="1400" dirty="0">
                    <a:solidFill>
                      <a:srgbClr val="FF0000"/>
                    </a:solidFill>
                    <a:latin typeface="+mn-ea"/>
                  </a:rPr>
                  <a:t>「</a:t>
                </a:r>
                <a:r>
                  <a:rPr lang="en-US" altLang="zh-TW" sz="1400" dirty="0">
                    <a:solidFill>
                      <a:srgbClr val="FF0000"/>
                    </a:solidFill>
                    <a:latin typeface="+mn-ea"/>
                  </a:rPr>
                  <a:t>P.</a:t>
                </a:r>
                <a:r>
                  <a:rPr lang="zh-TW" altLang="zh-TW" sz="1400" dirty="0">
                    <a:solidFill>
                      <a:srgbClr val="FF0000"/>
                    </a:solidFill>
                    <a:latin typeface="+mn-ea"/>
                  </a:rPr>
                  <a:t>人事費（兼任助理、臨時工、工讀生等）之金額</a:t>
                </a:r>
                <a:r>
                  <a:rPr lang="zh-TW" altLang="zh-TW" sz="1400" dirty="0" smtClean="0">
                    <a:solidFill>
                      <a:srgbClr val="FF0000"/>
                    </a:solidFill>
                    <a:latin typeface="+mn-ea"/>
                  </a:rPr>
                  <a:t>」</a:t>
                </a:r>
                <a:endParaRPr lang="zh-TW" altLang="en-US" sz="1400" dirty="0"/>
              </a:p>
            </p:txBody>
          </p:sp>
          <p:cxnSp>
            <p:nvCxnSpPr>
              <p:cNvPr id="53" name="直線單箭頭接點 52"/>
              <p:cNvCxnSpPr/>
              <p:nvPr/>
            </p:nvCxnSpPr>
            <p:spPr>
              <a:xfrm>
                <a:off x="2318588" y="2418228"/>
                <a:ext cx="1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單箭頭接點 54"/>
              <p:cNvCxnSpPr>
                <a:stCxn id="5" idx="1"/>
              </p:cNvCxnSpPr>
              <p:nvPr/>
            </p:nvCxnSpPr>
            <p:spPr>
              <a:xfrm flipH="1">
                <a:off x="3000195" y="2197621"/>
                <a:ext cx="1004421" cy="0"/>
              </a:xfrm>
              <a:prstGeom prst="straightConnector1">
                <a:avLst/>
              </a:prstGeom>
              <a:ln w="19050"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單箭頭接點 55"/>
              <p:cNvCxnSpPr/>
              <p:nvPr/>
            </p:nvCxnSpPr>
            <p:spPr>
              <a:xfrm>
                <a:off x="2678189" y="3728975"/>
                <a:ext cx="1" cy="230426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單箭頭接點 56"/>
              <p:cNvCxnSpPr/>
              <p:nvPr/>
            </p:nvCxnSpPr>
            <p:spPr>
              <a:xfrm>
                <a:off x="1835696" y="3728975"/>
                <a:ext cx="1" cy="230426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圓角矩形 57"/>
              <p:cNvSpPr/>
              <p:nvPr/>
            </p:nvSpPr>
            <p:spPr>
              <a:xfrm>
                <a:off x="2316119" y="3980762"/>
                <a:ext cx="1368152" cy="672374"/>
              </a:xfrm>
              <a:prstGeom prst="roundRect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人員異動</a:t>
                </a:r>
                <a:endParaRPr lang="en-US" altLang="zh-TW" sz="1400" dirty="0" smtClean="0"/>
              </a:p>
              <a:p>
                <a:pPr algn="ctr"/>
                <a:r>
                  <a:rPr lang="zh-TW" altLang="en-US" sz="1400" dirty="0" smtClean="0"/>
                  <a:t>超過或減少</a:t>
                </a:r>
                <a:endParaRPr lang="en-US" altLang="zh-TW" sz="1400" dirty="0" smtClean="0"/>
              </a:p>
              <a:p>
                <a:pPr algn="ctr"/>
                <a:r>
                  <a:rPr lang="zh-TW" altLang="en-US" sz="1400" dirty="0" smtClean="0"/>
                  <a:t>原預估經費</a:t>
                </a:r>
                <a:endParaRPr lang="zh-TW" altLang="en-US" sz="1400" dirty="0"/>
              </a:p>
            </p:txBody>
          </p:sp>
          <p:sp>
            <p:nvSpPr>
              <p:cNvPr id="59" name="圓角矩形 58"/>
              <p:cNvSpPr/>
              <p:nvPr/>
            </p:nvSpPr>
            <p:spPr>
              <a:xfrm>
                <a:off x="790093" y="3985501"/>
                <a:ext cx="1368152" cy="403245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>
                    <a:solidFill>
                      <a:srgbClr val="FF0000"/>
                    </a:solidFill>
                  </a:rPr>
                  <a:t>預估經費</a:t>
                </a:r>
                <a:r>
                  <a:rPr lang="zh-TW" altLang="en-US" sz="1400" dirty="0" smtClean="0"/>
                  <a:t>不變</a:t>
                </a:r>
                <a:endParaRPr lang="zh-TW" altLang="en-US" sz="1400" dirty="0"/>
              </a:p>
            </p:txBody>
          </p:sp>
          <p:sp>
            <p:nvSpPr>
              <p:cNvPr id="61" name="圓角矩形 60"/>
              <p:cNvSpPr/>
              <p:nvPr/>
            </p:nvSpPr>
            <p:spPr>
              <a:xfrm>
                <a:off x="1547664" y="4804310"/>
                <a:ext cx="1368152" cy="403245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 smtClean="0"/>
                  <a:t>填寫紙本</a:t>
                </a:r>
                <a:endParaRPr lang="en-US" altLang="zh-TW" sz="1400" dirty="0" smtClean="0"/>
              </a:p>
              <a:p>
                <a:pPr algn="ctr"/>
                <a:r>
                  <a:rPr lang="zh-TW" altLang="en-US" sz="1400" dirty="0" smtClean="0"/>
                  <a:t>異動申請表</a:t>
                </a:r>
                <a:endParaRPr lang="zh-TW" altLang="en-US" sz="1400" dirty="0"/>
              </a:p>
            </p:txBody>
          </p:sp>
          <p:sp>
            <p:nvSpPr>
              <p:cNvPr id="62" name="圓角矩形 61"/>
              <p:cNvSpPr/>
              <p:nvPr/>
            </p:nvSpPr>
            <p:spPr>
              <a:xfrm>
                <a:off x="1547664" y="5481185"/>
                <a:ext cx="1368152" cy="403245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>
                    <a:solidFill>
                      <a:schemeClr val="tx1"/>
                    </a:solidFill>
                  </a:rPr>
                  <a:t>紙本送</a:t>
                </a:r>
                <a:r>
                  <a:rPr lang="zh-TW" altLang="en-US" sz="1400" dirty="0" smtClean="0">
                    <a:solidFill>
                      <a:schemeClr val="tx1"/>
                    </a:solidFill>
                  </a:rPr>
                  <a:t>至</a:t>
                </a:r>
                <a:endParaRPr lang="en-US" altLang="zh-TW" sz="14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zh-TW" altLang="en-US" sz="1400" dirty="0" smtClean="0">
                    <a:solidFill>
                      <a:schemeClr val="tx1"/>
                    </a:solidFill>
                  </a:rPr>
                  <a:t>所屬</a:t>
                </a:r>
                <a:r>
                  <a:rPr lang="zh-TW" altLang="en-US" sz="1400" dirty="0">
                    <a:solidFill>
                      <a:schemeClr val="tx1"/>
                    </a:solidFill>
                  </a:rPr>
                  <a:t>單位審核</a:t>
                </a:r>
              </a:p>
            </p:txBody>
          </p:sp>
          <p:cxnSp>
            <p:nvCxnSpPr>
              <p:cNvPr id="66" name="直線接點 65"/>
              <p:cNvCxnSpPr/>
              <p:nvPr/>
            </p:nvCxnSpPr>
            <p:spPr>
              <a:xfrm flipV="1">
                <a:off x="3563888" y="3004110"/>
                <a:ext cx="0" cy="95529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單箭頭接點 66"/>
              <p:cNvCxnSpPr/>
              <p:nvPr/>
            </p:nvCxnSpPr>
            <p:spPr>
              <a:xfrm>
                <a:off x="3563143" y="2996952"/>
                <a:ext cx="441472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單箭頭接點 72"/>
              <p:cNvCxnSpPr/>
              <p:nvPr/>
            </p:nvCxnSpPr>
            <p:spPr>
              <a:xfrm>
                <a:off x="1843188" y="4388746"/>
                <a:ext cx="0" cy="415564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單箭頭接點 76"/>
              <p:cNvCxnSpPr/>
              <p:nvPr/>
            </p:nvCxnSpPr>
            <p:spPr>
              <a:xfrm>
                <a:off x="2233214" y="5236358"/>
                <a:ext cx="0" cy="26439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單箭頭接點 83"/>
              <p:cNvCxnSpPr/>
              <p:nvPr/>
            </p:nvCxnSpPr>
            <p:spPr>
              <a:xfrm flipH="1">
                <a:off x="2915816" y="4876318"/>
                <a:ext cx="1088799" cy="1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5" name="直線單箭頭接點 104"/>
          <p:cNvCxnSpPr/>
          <p:nvPr/>
        </p:nvCxnSpPr>
        <p:spPr>
          <a:xfrm>
            <a:off x="4678634" y="3789040"/>
            <a:ext cx="1" cy="23042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單箭頭接點 105"/>
          <p:cNvCxnSpPr/>
          <p:nvPr/>
        </p:nvCxnSpPr>
        <p:spPr>
          <a:xfrm>
            <a:off x="4652686" y="3068960"/>
            <a:ext cx="1" cy="23042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圓角矩形 15"/>
          <p:cNvSpPr/>
          <p:nvPr/>
        </p:nvSpPr>
        <p:spPr>
          <a:xfrm>
            <a:off x="6553707" y="3887195"/>
            <a:ext cx="2050741" cy="2126936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600" b="1" dirty="0">
                <a:solidFill>
                  <a:schemeClr val="tx2">
                    <a:lumMod val="75000"/>
                  </a:schemeClr>
                </a:solidFill>
              </a:rPr>
              <a:t>2016/1/1</a:t>
            </a:r>
            <a:r>
              <a:rPr lang="zh-TW" altLang="en-US" sz="1600" b="1" dirty="0">
                <a:solidFill>
                  <a:schemeClr val="tx2">
                    <a:lumMod val="75000"/>
                  </a:schemeClr>
                </a:solidFill>
              </a:rPr>
              <a:t>起，兼任</a:t>
            </a:r>
            <a:r>
              <a:rPr lang="zh-TW" altLang="en-US" sz="1600" b="1" dirty="0" smtClean="0">
                <a:solidFill>
                  <a:schemeClr val="tx2">
                    <a:lumMod val="75000"/>
                  </a:schemeClr>
                </a:solidFill>
              </a:rPr>
              <a:t>助理</a:t>
            </a:r>
            <a:r>
              <a:rPr lang="zh-TW" altLang="en-US" sz="1600" b="1" dirty="0" smtClean="0">
                <a:solidFill>
                  <a:srgbClr val="FFFF00"/>
                </a:solidFill>
              </a:rPr>
              <a:t>無法</a:t>
            </a:r>
            <a:r>
              <a:rPr lang="zh-TW" altLang="en-US" sz="1600" b="1" dirty="0">
                <a:solidFill>
                  <a:srgbClr val="FFFF00"/>
                </a:solidFill>
              </a:rPr>
              <a:t>事後追溯薪資</a:t>
            </a:r>
            <a:r>
              <a:rPr lang="zh-TW" altLang="en-US" sz="1600" b="1" dirty="0">
                <a:solidFill>
                  <a:schemeClr val="tx2">
                    <a:lumMod val="75000"/>
                  </a:schemeClr>
                </a:solidFill>
              </a:rPr>
              <a:t>，故欲聘用</a:t>
            </a:r>
            <a:r>
              <a:rPr lang="zh-TW" altLang="en-US" sz="1600" b="1" dirty="0" smtClean="0">
                <a:solidFill>
                  <a:schemeClr val="tx2">
                    <a:lumMod val="75000"/>
                  </a:schemeClr>
                </a:solidFill>
              </a:rPr>
              <a:t>或異動，</a:t>
            </a:r>
            <a:r>
              <a:rPr lang="zh-TW" altLang="en-US" sz="1600" b="1" dirty="0">
                <a:solidFill>
                  <a:schemeClr val="tx2">
                    <a:lumMod val="75000"/>
                  </a:schemeClr>
                </a:solidFill>
              </a:rPr>
              <a:t>務必</a:t>
            </a:r>
            <a:r>
              <a:rPr lang="zh-TW" altLang="en-US" sz="1600" b="1" dirty="0">
                <a:solidFill>
                  <a:srgbClr val="FFFF00"/>
                </a:solidFill>
              </a:rPr>
              <a:t>提前三天作業</a:t>
            </a:r>
            <a:r>
              <a:rPr lang="en-US" altLang="zh-TW" sz="1600" b="1" dirty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TW" altLang="en-US" sz="1600" b="1" dirty="0">
                <a:solidFill>
                  <a:schemeClr val="tx2">
                    <a:lumMod val="75000"/>
                  </a:schemeClr>
                </a:solidFill>
              </a:rPr>
              <a:t>不含行政審核程序</a:t>
            </a:r>
            <a:r>
              <a:rPr lang="en-US" altLang="zh-TW" sz="1600" b="1" dirty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zh-TW" altLang="en-US" sz="1600" b="1" dirty="0">
                <a:solidFill>
                  <a:schemeClr val="tx2">
                    <a:lumMod val="75000"/>
                  </a:schemeClr>
                </a:solidFill>
              </a:rPr>
              <a:t>，以</a:t>
            </a:r>
            <a:r>
              <a:rPr lang="zh-TW" altLang="en-US" sz="1600" b="1" dirty="0" smtClean="0">
                <a:solidFill>
                  <a:schemeClr val="tx2">
                    <a:lumMod val="75000"/>
                  </a:schemeClr>
                </a:solidFill>
              </a:rPr>
              <a:t>利相關</a:t>
            </a:r>
            <a:r>
              <a:rPr lang="zh-TW" altLang="en-US" sz="1600" b="1" dirty="0">
                <a:solidFill>
                  <a:schemeClr val="tx2">
                    <a:lumMod val="75000"/>
                  </a:schemeClr>
                </a:solidFill>
              </a:rPr>
              <a:t>行政審核程序及各類加保</a:t>
            </a:r>
            <a:r>
              <a:rPr lang="zh-TW" altLang="en-US" sz="1600" b="1" dirty="0" smtClean="0">
                <a:solidFill>
                  <a:schemeClr val="tx2">
                    <a:lumMod val="75000"/>
                  </a:schemeClr>
                </a:solidFill>
              </a:rPr>
              <a:t>作業</a:t>
            </a:r>
            <a:endParaRPr lang="zh-TW" alt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75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024744" cy="1143000"/>
          </a:xfrm>
        </p:spPr>
        <p:txBody>
          <a:bodyPr/>
          <a:lstStyle/>
          <a:p>
            <a:r>
              <a:rPr lang="zh-TW" altLang="en-US" dirty="0" smtClean="0"/>
              <a:t>結 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412776"/>
            <a:ext cx="7920880" cy="456386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TW" altLang="en-US" b="1" dirty="0">
                <a:latin typeface="+mn-ea"/>
              </a:rPr>
              <a:t>經分表與兼任助理人員系統之資料，特別是聘任人員之</a:t>
            </a:r>
            <a:r>
              <a:rPr lang="zh-TW" altLang="en-US" b="1" dirty="0">
                <a:solidFill>
                  <a:srgbClr val="FF0000"/>
                </a:solidFill>
                <a:latin typeface="+mn-ea"/>
              </a:rPr>
              <a:t>型態</a:t>
            </a:r>
            <a:r>
              <a:rPr lang="zh-TW" altLang="en-US" b="1" dirty="0">
                <a:latin typeface="+mn-ea"/>
              </a:rPr>
              <a:t>、各類人員之</a:t>
            </a:r>
            <a:r>
              <a:rPr lang="zh-TW" altLang="en-US" b="1" dirty="0">
                <a:solidFill>
                  <a:srgbClr val="FF0000"/>
                </a:solidFill>
                <a:latin typeface="+mn-ea"/>
              </a:rPr>
              <a:t>起聘日</a:t>
            </a:r>
            <a:r>
              <a:rPr lang="zh-TW" altLang="en-US" b="1" dirty="0">
                <a:latin typeface="+mn-ea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+mn-ea"/>
              </a:rPr>
              <a:t>離職日</a:t>
            </a:r>
            <a:r>
              <a:rPr lang="zh-TW" altLang="en-US" b="1" dirty="0">
                <a:latin typeface="+mn-ea"/>
              </a:rPr>
              <a:t>與</a:t>
            </a:r>
            <a:r>
              <a:rPr lang="zh-TW" altLang="en-US" b="1" dirty="0">
                <a:solidFill>
                  <a:srgbClr val="FF0000"/>
                </a:solidFill>
                <a:latin typeface="+mn-ea"/>
              </a:rPr>
              <a:t>薪資</a:t>
            </a:r>
            <a:r>
              <a:rPr lang="zh-TW" altLang="en-US" b="1" dirty="0">
                <a:latin typeface="+mn-ea"/>
              </a:rPr>
              <a:t>請務必輸入正確，以免影響日後各項費用扣繳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r>
              <a:rPr lang="zh-TW" altLang="en-US" dirty="0" smtClean="0"/>
              <a:t>請於</a:t>
            </a:r>
            <a:r>
              <a:rPr lang="en-US" altLang="zh-TW" dirty="0" smtClean="0"/>
              <a:t>104/12/15</a:t>
            </a:r>
            <a:r>
              <a:rPr lang="zh-TW" altLang="en-US" dirty="0" smtClean="0"/>
              <a:t>起，各類計畫如有聘任兼任助理人員，請開始修正經分表，如有問題</a:t>
            </a:r>
            <a:endParaRPr lang="en-US" altLang="zh-TW" dirty="0" smtClean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計畫兼任助理進用問題 </a:t>
            </a:r>
            <a:r>
              <a:rPr lang="en-US" altLang="zh-TW" dirty="0">
                <a:solidFill>
                  <a:schemeClr val="tx1"/>
                </a:solidFill>
              </a:rPr>
              <a:t>: </a:t>
            </a:r>
            <a:r>
              <a:rPr lang="zh-TW" altLang="en-US" dirty="0">
                <a:solidFill>
                  <a:srgbClr val="0070C0"/>
                </a:solidFill>
              </a:rPr>
              <a:t>余惠文，分機</a:t>
            </a:r>
            <a:r>
              <a:rPr lang="en-US" altLang="zh-TW" dirty="0" smtClean="0">
                <a:solidFill>
                  <a:srgbClr val="0070C0"/>
                </a:solidFill>
              </a:rPr>
              <a:t>27065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經</a:t>
            </a:r>
            <a:r>
              <a:rPr lang="zh-TW" altLang="en-US" dirty="0">
                <a:solidFill>
                  <a:schemeClr val="tx1"/>
                </a:solidFill>
              </a:rPr>
              <a:t>分表</a:t>
            </a:r>
            <a:r>
              <a:rPr lang="zh-TW" altLang="en-US" dirty="0" smtClean="0">
                <a:solidFill>
                  <a:schemeClr val="tx1"/>
                </a:solidFill>
              </a:rPr>
              <a:t>系統 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rgbClr val="0070C0"/>
                </a:solidFill>
              </a:rPr>
              <a:t>研發處 郭恆禎</a:t>
            </a:r>
            <a:r>
              <a:rPr lang="en-US" altLang="zh-TW" dirty="0" smtClean="0">
                <a:solidFill>
                  <a:srgbClr val="0070C0"/>
                </a:solidFill>
              </a:rPr>
              <a:t>(</a:t>
            </a:r>
            <a:r>
              <a:rPr lang="zh-TW" altLang="en-US" dirty="0" smtClean="0">
                <a:solidFill>
                  <a:srgbClr val="0070C0"/>
                </a:solidFill>
              </a:rPr>
              <a:t>是女生</a:t>
            </a:r>
            <a:r>
              <a:rPr lang="en-US" altLang="zh-TW" dirty="0" smtClean="0">
                <a:solidFill>
                  <a:srgbClr val="0070C0"/>
                </a:solidFill>
              </a:rPr>
              <a:t>)</a:t>
            </a:r>
            <a:r>
              <a:rPr lang="zh-TW" altLang="en-US" dirty="0" smtClean="0">
                <a:solidFill>
                  <a:srgbClr val="0070C0"/>
                </a:solidFill>
              </a:rPr>
              <a:t>，分機</a:t>
            </a:r>
            <a:r>
              <a:rPr lang="en-US" altLang="zh-TW" dirty="0" smtClean="0">
                <a:solidFill>
                  <a:srgbClr val="0070C0"/>
                </a:solidFill>
              </a:rPr>
              <a:t>27066</a:t>
            </a:r>
          </a:p>
          <a:p>
            <a:pPr marL="68580" indent="0">
              <a:buNone/>
            </a:pPr>
            <a:r>
              <a:rPr lang="zh-TW" altLang="en-US" dirty="0" smtClean="0">
                <a:solidFill>
                  <a:srgbClr val="0070C0"/>
                </a:solidFill>
              </a:rPr>
              <a:t>                     邁頂計畫 李美瑜，</a:t>
            </a:r>
            <a:r>
              <a:rPr lang="zh-TW" altLang="en-US" dirty="0">
                <a:solidFill>
                  <a:srgbClr val="0070C0"/>
                </a:solidFill>
              </a:rPr>
              <a:t>分機</a:t>
            </a:r>
            <a:r>
              <a:rPr lang="en-US" altLang="zh-TW" dirty="0" smtClean="0">
                <a:solidFill>
                  <a:srgbClr val="0070C0"/>
                </a:solidFill>
              </a:rPr>
              <a:t>27072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2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58F2359-BEB1-452D-8149-53AD6CDA2BEF}" type="slidenum">
              <a:rPr lang="zh-TW" altLang="en-US" smtClean="0"/>
              <a:pPr/>
              <a:t>11</a:t>
            </a:fld>
            <a:endParaRPr lang="zh-TW" altLang="en-US"/>
          </a:p>
        </p:txBody>
      </p:sp>
      <p:graphicFrame>
        <p:nvGraphicFramePr>
          <p:cNvPr id="12" name="資料庫圖表 11"/>
          <p:cNvGraphicFramePr/>
          <p:nvPr>
            <p:extLst>
              <p:ext uri="{D42A27DB-BD31-4B8C-83A1-F6EECF244321}">
                <p14:modId xmlns:p14="http://schemas.microsoft.com/office/powerpoint/2010/main" val="986750675"/>
              </p:ext>
            </p:extLst>
          </p:nvPr>
        </p:nvGraphicFramePr>
        <p:xfrm>
          <a:off x="1572344" y="11967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65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7576" y="197768"/>
            <a:ext cx="7024744" cy="1143000"/>
          </a:xfrm>
        </p:spPr>
        <p:txBody>
          <a:bodyPr/>
          <a:lstStyle/>
          <a:p>
            <a:r>
              <a:rPr lang="zh-TW" altLang="en-US" dirty="0"/>
              <a:t>經分表修改注意事項</a:t>
            </a: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136904" cy="410445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TW" altLang="en-US" dirty="0" smtClean="0">
                <a:latin typeface="+mn-ea"/>
              </a:rPr>
              <a:t>若計畫有聘任</a:t>
            </a:r>
            <a:r>
              <a:rPr lang="zh-TW" altLang="en-US" dirty="0" smtClean="0">
                <a:solidFill>
                  <a:srgbClr val="0070C0"/>
                </a:solidFill>
                <a:latin typeface="+mn-ea"/>
              </a:rPr>
              <a:t>兼任助理</a:t>
            </a:r>
            <a:r>
              <a:rPr lang="zh-TW" altLang="en-US" dirty="0" smtClean="0">
                <a:latin typeface="+mn-ea"/>
              </a:rPr>
              <a:t>，請務必</a:t>
            </a:r>
            <a:r>
              <a:rPr lang="zh-TW" altLang="en-US" dirty="0">
                <a:solidFill>
                  <a:srgbClr val="0070C0"/>
                </a:solidFill>
                <a:latin typeface="+mn-ea"/>
              </a:rPr>
              <a:t>匡</a:t>
            </a:r>
            <a:r>
              <a:rPr lang="zh-TW" altLang="en-US" dirty="0" smtClean="0">
                <a:solidFill>
                  <a:srgbClr val="0070C0"/>
                </a:solidFill>
                <a:latin typeface="+mn-ea"/>
              </a:rPr>
              <a:t>列兼任助理聘用期間</a:t>
            </a:r>
            <a:r>
              <a:rPr lang="zh-TW" altLang="en-US" dirty="0" smtClean="0">
                <a:latin typeface="+mn-ea"/>
              </a:rPr>
              <a:t>之</a:t>
            </a:r>
            <a:r>
              <a:rPr lang="zh-TW" altLang="en-US" dirty="0" smtClean="0">
                <a:solidFill>
                  <a:srgbClr val="0070C0"/>
                </a:solidFill>
                <a:latin typeface="+mn-ea"/>
              </a:rPr>
              <a:t>所有經費預估數</a:t>
            </a:r>
            <a:r>
              <a:rPr lang="zh-TW" altLang="en-US" dirty="0" smtClean="0">
                <a:latin typeface="+mn-ea"/>
              </a:rPr>
              <a:t>，如下說明</a:t>
            </a:r>
            <a:r>
              <a:rPr lang="en-US" altLang="zh-TW" dirty="0" smtClean="0">
                <a:latin typeface="+mn-ea"/>
              </a:rPr>
              <a:t>:</a:t>
            </a:r>
          </a:p>
          <a:p>
            <a:pPr marL="68580" indent="0">
              <a:buNone/>
            </a:pPr>
            <a:endParaRPr lang="en-US" altLang="zh-TW" dirty="0" smtClean="0">
              <a:latin typeface="+mn-ea"/>
            </a:endParaRPr>
          </a:p>
          <a:p>
            <a:pPr marL="525780" indent="-457200">
              <a:buFont typeface="+mj-lt"/>
              <a:buAutoNum type="arabicPeriod"/>
            </a:pPr>
            <a:r>
              <a:rPr lang="zh-TW" altLang="zh-TW" dirty="0" smtClean="0">
                <a:latin typeface="+mn-ea"/>
              </a:rPr>
              <a:t>預估</a:t>
            </a:r>
            <a:r>
              <a:rPr lang="zh-TW" altLang="zh-TW" dirty="0">
                <a:latin typeface="+mn-ea"/>
              </a:rPr>
              <a:t>經費期間：</a:t>
            </a:r>
            <a:r>
              <a:rPr lang="en-US" altLang="zh-TW" dirty="0">
                <a:solidFill>
                  <a:srgbClr val="0070C0"/>
                </a:solidFill>
                <a:latin typeface="+mn-ea"/>
              </a:rPr>
              <a:t>2016/1/1</a:t>
            </a:r>
            <a:r>
              <a:rPr lang="zh-TW" altLang="zh-TW" dirty="0">
                <a:solidFill>
                  <a:srgbClr val="0070C0"/>
                </a:solidFill>
                <a:latin typeface="+mn-ea"/>
              </a:rPr>
              <a:t>起聘或仍在聘之兼任人員</a:t>
            </a:r>
            <a:r>
              <a:rPr lang="zh-TW" altLang="zh-TW" dirty="0" smtClean="0">
                <a:solidFill>
                  <a:srgbClr val="0070C0"/>
                </a:solidFill>
                <a:latin typeface="+mn-ea"/>
              </a:rPr>
              <a:t>費用</a:t>
            </a:r>
            <a:endParaRPr lang="en-US" altLang="zh-TW" dirty="0" smtClean="0">
              <a:solidFill>
                <a:srgbClr val="0070C0"/>
              </a:solidFill>
              <a:latin typeface="+mn-ea"/>
            </a:endParaRPr>
          </a:p>
          <a:p>
            <a:pPr marL="68580" indent="0">
              <a:buNone/>
            </a:pPr>
            <a:endParaRPr lang="en-US" altLang="zh-TW" dirty="0" smtClean="0">
              <a:latin typeface="+mn-ea"/>
            </a:endParaRPr>
          </a:p>
          <a:p>
            <a:pPr marL="525780" indent="-457200">
              <a:buFont typeface="+mj-lt"/>
              <a:buAutoNum type="arabicPeriod" startAt="2"/>
            </a:pPr>
            <a:r>
              <a:rPr lang="zh-TW" altLang="en-US" dirty="0" smtClean="0">
                <a:latin typeface="+mn-ea"/>
              </a:rPr>
              <a:t>經分表</a:t>
            </a:r>
            <a:r>
              <a:rPr lang="zh-TW" altLang="zh-TW" dirty="0" smtClean="0">
                <a:latin typeface="+mn-ea"/>
              </a:rPr>
              <a:t>「</a:t>
            </a:r>
            <a:r>
              <a:rPr lang="zh-TW" altLang="zh-TW" dirty="0">
                <a:latin typeface="+mn-ea"/>
              </a:rPr>
              <a:t>總經費分配」中，</a:t>
            </a:r>
            <a:r>
              <a:rPr lang="zh-TW" altLang="zh-TW" b="1" dirty="0" smtClean="0">
                <a:latin typeface="+mn-ea"/>
              </a:rPr>
              <a:t>務必匡列</a:t>
            </a:r>
            <a:r>
              <a:rPr lang="zh-TW" altLang="zh-TW" b="1" dirty="0">
                <a:latin typeface="+mn-ea"/>
              </a:rPr>
              <a:t>「</a:t>
            </a:r>
            <a:r>
              <a:rPr lang="en-US" altLang="zh-TW" b="1" dirty="0">
                <a:latin typeface="+mn-ea"/>
              </a:rPr>
              <a:t>P.</a:t>
            </a:r>
            <a:r>
              <a:rPr lang="zh-TW" altLang="zh-TW" b="1" dirty="0">
                <a:latin typeface="+mn-ea"/>
              </a:rPr>
              <a:t>人事費（兼任助理、臨時工、工讀生等）之金額」</a:t>
            </a:r>
            <a:r>
              <a:rPr lang="zh-TW" altLang="zh-TW" dirty="0">
                <a:latin typeface="+mn-ea"/>
              </a:rPr>
              <a:t>，若無匡列此金額，則無法聘任兼任助理</a:t>
            </a:r>
            <a:r>
              <a:rPr lang="zh-TW" altLang="zh-TW" dirty="0" smtClean="0">
                <a:latin typeface="+mn-ea"/>
              </a:rPr>
              <a:t>。</a:t>
            </a:r>
            <a:endParaRPr lang="en-US" altLang="zh-TW" dirty="0" smtClean="0">
              <a:latin typeface="+mn-ea"/>
            </a:endParaRPr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922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TW" altLang="en-US" sz="1600" dirty="0" smtClean="0"/>
              <a:t>例</a:t>
            </a:r>
            <a:r>
              <a:rPr lang="en-US" altLang="zh-TW" sz="1600" dirty="0" smtClean="0"/>
              <a:t>1:</a:t>
            </a:r>
            <a:r>
              <a:rPr lang="zh-TW" alt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業務費項下含人事費用</a:t>
            </a:r>
            <a:r>
              <a:rPr lang="zh-TW" altLang="en-US" sz="1600" dirty="0" smtClean="0"/>
              <a:t>，請務必另將</a:t>
            </a:r>
            <a:r>
              <a:rPr lang="zh-TW" alt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兼任助理各項津貼、勞健保雇付</a:t>
            </a:r>
            <a:r>
              <a:rPr lang="zh-TW" altLang="en-US" sz="1600" dirty="0" smtClean="0"/>
              <a:t>等金額</a:t>
            </a:r>
            <a:r>
              <a:rPr lang="zh-TW" alt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另行匡列</a:t>
            </a:r>
            <a:endParaRPr lang="en-US" altLang="zh-TW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>
              <a:buNone/>
            </a:pPr>
            <a:endParaRPr lang="en-US" altLang="zh-TW" dirty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en-US" altLang="zh-TW" dirty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en-US" altLang="zh-TW" dirty="0"/>
          </a:p>
          <a:p>
            <a:pPr marL="68580" indent="0">
              <a:buNone/>
            </a:pPr>
            <a:r>
              <a:rPr lang="zh-TW" altLang="en-US" sz="1600" dirty="0" smtClean="0"/>
              <a:t>例</a:t>
            </a:r>
            <a:r>
              <a:rPr lang="en-US" altLang="zh-TW" sz="1600" dirty="0" smtClean="0"/>
              <a:t>2:</a:t>
            </a:r>
            <a:r>
              <a:rPr lang="zh-TW" alt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人事費項下</a:t>
            </a:r>
            <a:r>
              <a:rPr lang="zh-TW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含人事費用</a:t>
            </a:r>
            <a:r>
              <a:rPr lang="zh-TW" altLang="en-US" sz="1600" dirty="0"/>
              <a:t>，請務必另將</a:t>
            </a:r>
            <a:r>
              <a:rPr lang="zh-TW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兼任助理各項津貼、勞健保雇付</a:t>
            </a:r>
            <a:r>
              <a:rPr lang="zh-TW" altLang="en-US" sz="1600" dirty="0"/>
              <a:t>等金額</a:t>
            </a:r>
            <a:r>
              <a:rPr lang="zh-TW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另行匡列</a:t>
            </a:r>
            <a:endParaRPr lang="en-US" altLang="zh-TW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>
              <a:buNone/>
            </a:pPr>
            <a:endParaRPr lang="en-US" altLang="zh-TW" dirty="0"/>
          </a:p>
          <a:p>
            <a:pPr marL="68580" indent="0">
              <a:buNone/>
            </a:pPr>
            <a:endParaRPr lang="en-US" altLang="zh-TW" dirty="0"/>
          </a:p>
          <a:p>
            <a:pPr marL="68580" indent="0">
              <a:buNone/>
            </a:pPr>
            <a:endParaRPr lang="zh-TW" altLang="en-US" dirty="0"/>
          </a:p>
        </p:txBody>
      </p:sp>
      <p:pic>
        <p:nvPicPr>
          <p:cNvPr id="6" name="圖片 5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40" y="980728"/>
            <a:ext cx="7887300" cy="2016224"/>
          </a:xfrm>
          <a:prstGeom prst="rect">
            <a:avLst/>
          </a:prstGeom>
        </p:spPr>
      </p:pic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323528" y="-387424"/>
            <a:ext cx="7024744" cy="1143000"/>
          </a:xfrm>
        </p:spPr>
        <p:txBody>
          <a:bodyPr/>
          <a:lstStyle/>
          <a:p>
            <a:r>
              <a:rPr lang="zh-TW" altLang="en-US" dirty="0"/>
              <a:t>經分表修改注意事項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645140" y="1628800"/>
            <a:ext cx="3638828" cy="288032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 11"/>
          <p:cNvSpPr/>
          <p:nvPr/>
        </p:nvSpPr>
        <p:spPr>
          <a:xfrm>
            <a:off x="1763688" y="1916832"/>
            <a:ext cx="1080120" cy="1008112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4" name="圖片 13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75" y="4941168"/>
            <a:ext cx="7173327" cy="1371792"/>
          </a:xfrm>
          <a:prstGeom prst="rect">
            <a:avLst/>
          </a:prstGeom>
        </p:spPr>
      </p:pic>
      <p:sp>
        <p:nvSpPr>
          <p:cNvPr id="16" name="圓角矩形 15"/>
          <p:cNvSpPr/>
          <p:nvPr/>
        </p:nvSpPr>
        <p:spPr>
          <a:xfrm>
            <a:off x="548275" y="5517232"/>
            <a:ext cx="3638828" cy="216024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圓角矩形 16"/>
          <p:cNvSpPr/>
          <p:nvPr/>
        </p:nvSpPr>
        <p:spPr>
          <a:xfrm>
            <a:off x="615069" y="5733256"/>
            <a:ext cx="1004603" cy="504056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直線圖說文字 1 1"/>
          <p:cNvSpPr/>
          <p:nvPr/>
        </p:nvSpPr>
        <p:spPr>
          <a:xfrm>
            <a:off x="3087140" y="3068960"/>
            <a:ext cx="5517308" cy="1378577"/>
          </a:xfrm>
          <a:prstGeom prst="borderCallout1">
            <a:avLst>
              <a:gd name="adj1" fmla="val -10000"/>
              <a:gd name="adj2" fmla="val -11392"/>
              <a:gd name="adj3" fmla="val 49112"/>
              <a:gd name="adj4" fmla="val -424"/>
            </a:avLst>
          </a:prstGeom>
          <a:ln w="28575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TW" sz="1600" dirty="0" smtClean="0"/>
          </a:p>
          <a:p>
            <a:r>
              <a:rPr lang="zh-TW" altLang="en-US" sz="1600" dirty="0" smtClean="0"/>
              <a:t>此經費含</a:t>
            </a:r>
            <a:r>
              <a:rPr lang="en-US" altLang="zh-TW" sz="1600" dirty="0" smtClean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zh-TW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學習型計畫兼任</a:t>
            </a:r>
            <a:r>
              <a:rPr lang="zh-TW" altLang="zh-TW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助理</a:t>
            </a:r>
            <a:r>
              <a:rPr lang="zh-TW" alt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zh-TW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研究</a:t>
            </a:r>
            <a:r>
              <a:rPr lang="zh-TW" altLang="zh-TW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津貼總額、二代健保雇主</a:t>
            </a:r>
            <a:r>
              <a:rPr lang="zh-TW" altLang="zh-TW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負擔</a:t>
            </a:r>
            <a:endParaRPr lang="en-US" altLang="zh-TW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zh-TW" sz="1600" dirty="0" smtClean="0"/>
              <a:t>勞</a:t>
            </a:r>
            <a:r>
              <a:rPr lang="zh-TW" altLang="zh-TW" sz="1600" dirty="0"/>
              <a:t>僱型計畫兼任</a:t>
            </a:r>
            <a:r>
              <a:rPr lang="zh-TW" altLang="zh-TW" sz="1600" dirty="0" smtClean="0"/>
              <a:t>助理</a:t>
            </a:r>
            <a:r>
              <a:rPr lang="zh-TW" altLang="en-US" sz="1600" dirty="0" smtClean="0"/>
              <a:t> 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 </a:t>
            </a:r>
            <a:r>
              <a:rPr lang="zh-TW" altLang="zh-TW" sz="1600" dirty="0" smtClean="0"/>
              <a:t>薪資</a:t>
            </a:r>
            <a:r>
              <a:rPr lang="zh-TW" altLang="zh-TW" sz="1600" dirty="0"/>
              <a:t>總額、勞健保雇主負擔</a:t>
            </a:r>
            <a:r>
              <a:rPr lang="zh-TW" altLang="zh-TW" sz="1600" dirty="0" smtClean="0"/>
              <a:t>、</a:t>
            </a:r>
            <a:r>
              <a:rPr lang="zh-TW" altLang="en-US" sz="1600" dirty="0" smtClean="0"/>
              <a:t>公提退休金</a:t>
            </a:r>
            <a:r>
              <a:rPr lang="zh-TW" altLang="zh-TW" sz="1600" dirty="0"/>
              <a:t>雇主負擔</a:t>
            </a:r>
            <a:r>
              <a:rPr lang="zh-TW" altLang="en-US" sz="1600" dirty="0" smtClean="0"/>
              <a:t>、</a:t>
            </a:r>
            <a:r>
              <a:rPr lang="zh-TW" altLang="zh-TW" sz="1600" dirty="0" smtClean="0"/>
              <a:t>二</a:t>
            </a:r>
            <a:r>
              <a:rPr lang="zh-TW" altLang="zh-TW" sz="1600" dirty="0"/>
              <a:t>代健保雇主負擔、身障差額補助（身障差額補助為</a:t>
            </a:r>
            <a:r>
              <a:rPr lang="en-US" altLang="zh-TW" sz="1600" dirty="0"/>
              <a:t>601</a:t>
            </a:r>
            <a:r>
              <a:rPr lang="zh-TW" altLang="zh-TW" sz="1600" dirty="0"/>
              <a:t>元</a:t>
            </a:r>
            <a:r>
              <a:rPr lang="en-US" altLang="zh-TW" sz="1600" dirty="0"/>
              <a:t>/</a:t>
            </a:r>
            <a:r>
              <a:rPr lang="zh-TW" altLang="zh-TW" sz="1600" dirty="0"/>
              <a:t>人</a:t>
            </a:r>
            <a:r>
              <a:rPr lang="en-US" altLang="zh-TW" sz="1600" dirty="0"/>
              <a:t>/</a:t>
            </a:r>
            <a:r>
              <a:rPr lang="zh-TW" altLang="zh-TW" sz="1600" dirty="0"/>
              <a:t>月</a:t>
            </a:r>
            <a:r>
              <a:rPr lang="zh-TW" altLang="zh-TW" sz="1600" dirty="0" smtClean="0"/>
              <a:t>）</a:t>
            </a:r>
            <a:endParaRPr lang="en-US" altLang="zh-TW" sz="1600" dirty="0" smtClean="0"/>
          </a:p>
          <a:p>
            <a:endParaRPr lang="zh-TW" altLang="en-US" dirty="0"/>
          </a:p>
        </p:txBody>
      </p:sp>
      <p:cxnSp>
        <p:nvCxnSpPr>
          <p:cNvPr id="5" name="直線接點 4"/>
          <p:cNvCxnSpPr>
            <a:stCxn id="2" idx="2"/>
          </p:cNvCxnSpPr>
          <p:nvPr/>
        </p:nvCxnSpPr>
        <p:spPr>
          <a:xfrm flipH="1">
            <a:off x="2195736" y="3758249"/>
            <a:ext cx="891404" cy="1830991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3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25760"/>
            <a:ext cx="7024744" cy="1143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經分表修改注意事項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268760"/>
            <a:ext cx="7632848" cy="5544616"/>
          </a:xfr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zh-TW" altLang="zh-TW" b="1" dirty="0"/>
              <a:t>「</a:t>
            </a:r>
            <a:r>
              <a:rPr lang="en-US" altLang="zh-TW" b="1" dirty="0"/>
              <a:t>P.</a:t>
            </a:r>
            <a:r>
              <a:rPr lang="zh-TW" altLang="zh-TW" b="1" dirty="0"/>
              <a:t>人事費（兼任助理、臨時工、工讀生等）」聘僱期間之所需</a:t>
            </a:r>
            <a:r>
              <a:rPr lang="zh-TW" altLang="zh-TW" b="1" dirty="0">
                <a:solidFill>
                  <a:srgbClr val="0070C0"/>
                </a:solidFill>
              </a:rPr>
              <a:t>預估金額</a:t>
            </a:r>
            <a:r>
              <a:rPr lang="zh-TW" altLang="zh-TW" b="1" dirty="0"/>
              <a:t>包含</a:t>
            </a:r>
            <a:r>
              <a:rPr lang="zh-TW" altLang="zh-TW" b="1" dirty="0" smtClean="0"/>
              <a:t>：</a:t>
            </a:r>
            <a:endParaRPr lang="en-US" altLang="zh-TW" b="1" dirty="0" smtClean="0"/>
          </a:p>
          <a:p>
            <a:pPr marL="525780" indent="-457200">
              <a:buFont typeface="+mj-lt"/>
              <a:buAutoNum type="arabicPeriod"/>
            </a:pPr>
            <a:endParaRPr lang="en-US" altLang="zh-TW" dirty="0" smtClean="0"/>
          </a:p>
          <a:p>
            <a:pPr marL="68580" lvl="0" indent="0">
              <a:buNone/>
            </a:pPr>
            <a:endParaRPr lang="zh-TW" altLang="zh-TW" dirty="0" smtClean="0"/>
          </a:p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500144"/>
              </p:ext>
            </p:extLst>
          </p:nvPr>
        </p:nvGraphicFramePr>
        <p:xfrm>
          <a:off x="827584" y="2340677"/>
          <a:ext cx="7272808" cy="2600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3888432"/>
              </a:tblGrid>
              <a:tr h="357557">
                <a:tc>
                  <a:txBody>
                    <a:bodyPr/>
                    <a:lstStyle/>
                    <a:p>
                      <a:pPr algn="ctr"/>
                      <a:r>
                        <a:rPr lang="zh-TW" altLang="zh-TW" dirty="0" smtClean="0"/>
                        <a:t>學習型計畫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dirty="0" smtClean="0"/>
                        <a:t>勞僱型計畫</a:t>
                      </a:r>
                      <a:endParaRPr lang="zh-TW" altLang="en-US" dirty="0"/>
                    </a:p>
                  </a:txBody>
                  <a:tcPr/>
                </a:tc>
              </a:tr>
              <a:tr h="2234731">
                <a:tc>
                  <a:txBody>
                    <a:bodyPr/>
                    <a:lstStyle/>
                    <a:p>
                      <a:pPr lvl="1" algn="l">
                        <a:buFont typeface="Wingdings" panose="05000000000000000000" pitchFamily="2" charset="2"/>
                        <a:buChar char="l"/>
                      </a:pPr>
                      <a:r>
                        <a:rPr lang="zh-TW" altLang="zh-TW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研究津貼總額</a:t>
                      </a:r>
                      <a:endParaRPr lang="en-US" altLang="zh-TW" b="1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lvl="1">
                        <a:buFont typeface="Wingdings" panose="05000000000000000000" pitchFamily="2" charset="2"/>
                        <a:buChar char="l"/>
                      </a:pPr>
                      <a:r>
                        <a:rPr lang="zh-TW" altLang="zh-TW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二代健保雇主負擔</a:t>
                      </a:r>
                      <a:endParaRPr lang="en-US" altLang="zh-TW" b="1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1">
                        <a:buFont typeface="Wingdings" panose="05000000000000000000" pitchFamily="2" charset="2"/>
                        <a:buChar char="l"/>
                      </a:pPr>
                      <a:r>
                        <a:rPr lang="zh-TW" altLang="zh-TW" dirty="0" smtClean="0"/>
                        <a:t>薪資總額</a:t>
                      </a:r>
                      <a:endParaRPr lang="en-US" altLang="zh-TW" dirty="0" smtClean="0"/>
                    </a:p>
                    <a:p>
                      <a:pPr lvl="1">
                        <a:buFont typeface="Wingdings" panose="05000000000000000000" pitchFamily="2" charset="2"/>
                        <a:buChar char="l"/>
                      </a:pPr>
                      <a:r>
                        <a:rPr lang="zh-TW" altLang="zh-TW" dirty="0" smtClean="0"/>
                        <a:t>勞健保雇主負擔</a:t>
                      </a:r>
                      <a:endParaRPr lang="en-US" altLang="zh-TW" dirty="0" smtClean="0"/>
                    </a:p>
                    <a:p>
                      <a:pPr lvl="1">
                        <a:buFont typeface="Wingdings" panose="05000000000000000000" pitchFamily="2" charset="2"/>
                        <a:buChar char="l"/>
                      </a:pPr>
                      <a:r>
                        <a:rPr lang="zh-TW" altLang="en-US" dirty="0" smtClean="0"/>
                        <a:t>公提退休金雇主負擔</a:t>
                      </a:r>
                      <a:endParaRPr lang="en-US" altLang="zh-TW" dirty="0" smtClean="0"/>
                    </a:p>
                    <a:p>
                      <a:pPr lvl="1">
                        <a:buFont typeface="Wingdings" panose="05000000000000000000" pitchFamily="2" charset="2"/>
                        <a:buChar char="l"/>
                      </a:pPr>
                      <a:r>
                        <a:rPr lang="zh-TW" altLang="zh-TW" dirty="0" smtClean="0"/>
                        <a:t>二代健保雇主負擔</a:t>
                      </a:r>
                      <a:endParaRPr lang="en-US" altLang="zh-TW" dirty="0" smtClean="0"/>
                    </a:p>
                    <a:p>
                      <a:pPr lvl="1">
                        <a:buFont typeface="Wingdings" panose="05000000000000000000" pitchFamily="2" charset="2"/>
                        <a:buChar char="l"/>
                      </a:pPr>
                      <a:r>
                        <a:rPr lang="zh-TW" altLang="zh-TW" dirty="0" smtClean="0"/>
                        <a:t>身障差額補助（身障差額補助為</a:t>
                      </a:r>
                      <a:r>
                        <a:rPr lang="en-US" altLang="zh-TW" dirty="0" smtClean="0"/>
                        <a:t>601</a:t>
                      </a:r>
                      <a:r>
                        <a:rPr lang="zh-TW" altLang="zh-TW" dirty="0" smtClean="0"/>
                        <a:t>元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zh-TW" dirty="0" smtClean="0"/>
                        <a:t>人</a:t>
                      </a:r>
                      <a:r>
                        <a:rPr lang="en-US" altLang="zh-TW" dirty="0" smtClean="0"/>
                        <a:t>/</a:t>
                      </a:r>
                      <a:r>
                        <a:rPr lang="zh-TW" altLang="zh-TW" dirty="0" smtClean="0"/>
                        <a:t>月）。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圓角矩形 3"/>
          <p:cNvSpPr/>
          <p:nvPr/>
        </p:nvSpPr>
        <p:spPr>
          <a:xfrm>
            <a:off x="395536" y="4509120"/>
            <a:ext cx="4049222" cy="1668270"/>
          </a:xfrm>
          <a:prstGeom prst="roundRect">
            <a:avLst/>
          </a:prstGeom>
          <a:ln w="44450" cmpd="dbl"/>
          <a:scene3d>
            <a:camera prst="obliqueBottomRight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2800" dirty="0" smtClean="0">
                <a:solidFill>
                  <a:srgbClr val="FF0000"/>
                </a:solidFill>
              </a:rPr>
              <a:t>有</a:t>
            </a:r>
            <a:r>
              <a:rPr lang="zh-TW" altLang="en-US" sz="2800" dirty="0">
                <a:solidFill>
                  <a:srgbClr val="FF0000"/>
                </a:solidFill>
              </a:rPr>
              <a:t>匡</a:t>
            </a:r>
            <a:r>
              <a:rPr lang="zh-TW" altLang="en-US" sz="2800" dirty="0" smtClean="0">
                <a:solidFill>
                  <a:srgbClr val="FF0000"/>
                </a:solidFill>
              </a:rPr>
              <a:t>列</a:t>
            </a:r>
            <a:r>
              <a:rPr lang="en-US" altLang="zh-TW" sz="2800" dirty="0" smtClean="0">
                <a:solidFill>
                  <a:srgbClr val="0070C0"/>
                </a:solidFill>
              </a:rPr>
              <a:t>[P.</a:t>
            </a:r>
            <a:r>
              <a:rPr lang="zh-TW" altLang="en-US" sz="2800" dirty="0" smtClean="0">
                <a:solidFill>
                  <a:srgbClr val="0070C0"/>
                </a:solidFill>
              </a:rPr>
              <a:t>人事費</a:t>
            </a:r>
            <a:r>
              <a:rPr lang="en-US" altLang="zh-TW" sz="2800" dirty="0" smtClean="0">
                <a:solidFill>
                  <a:srgbClr val="0070C0"/>
                </a:solidFill>
              </a:rPr>
              <a:t> ]</a:t>
            </a:r>
            <a:r>
              <a:rPr lang="zh-TW" altLang="en-US" sz="2800" dirty="0" smtClean="0">
                <a:solidFill>
                  <a:srgbClr val="FF0000"/>
                </a:solidFill>
              </a:rPr>
              <a:t>金額，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algn="ctr"/>
            <a:r>
              <a:rPr lang="zh-TW" altLang="zh-TW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審核</a:t>
            </a:r>
            <a:r>
              <a:rPr lang="zh-TW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通過後</a:t>
            </a:r>
            <a:r>
              <a:rPr lang="zh-TW" altLang="zh-TW" sz="2800" dirty="0" smtClean="0">
                <a:solidFill>
                  <a:srgbClr val="FF0000"/>
                </a:solidFill>
              </a:rPr>
              <a:t>，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algn="ctr"/>
            <a:r>
              <a:rPr lang="zh-TW" altLang="zh-TW" sz="2800" dirty="0" smtClean="0">
                <a:solidFill>
                  <a:srgbClr val="FF0000"/>
                </a:solidFill>
              </a:rPr>
              <a:t>方</a:t>
            </a:r>
            <a:r>
              <a:rPr lang="zh-TW" altLang="zh-TW" sz="2800" dirty="0">
                <a:solidFill>
                  <a:srgbClr val="FF0000"/>
                </a:solidFill>
              </a:rPr>
              <a:t>能開始聘用兼任</a:t>
            </a:r>
            <a:r>
              <a:rPr lang="zh-TW" altLang="zh-TW" sz="2800" dirty="0" smtClean="0">
                <a:solidFill>
                  <a:srgbClr val="FF0000"/>
                </a:solidFill>
              </a:rPr>
              <a:t>助理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0140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043608"/>
            <a:ext cx="7776864" cy="5409728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zh-TW" altLang="en-US" sz="3000" dirty="0" smtClean="0"/>
              <a:t>需修改的</a:t>
            </a:r>
            <a:r>
              <a:rPr lang="zh-TW" altLang="zh-TW" sz="3000" dirty="0" smtClean="0">
                <a:solidFill>
                  <a:srgbClr val="FF0000"/>
                </a:solidFill>
              </a:rPr>
              <a:t>兼任</a:t>
            </a:r>
            <a:r>
              <a:rPr lang="zh-TW" altLang="zh-TW" sz="3000" dirty="0">
                <a:solidFill>
                  <a:srgbClr val="FF0000"/>
                </a:solidFill>
              </a:rPr>
              <a:t>助理</a:t>
            </a:r>
            <a:r>
              <a:rPr lang="zh-TW" altLang="zh-TW" sz="3000" dirty="0" smtClean="0">
                <a:solidFill>
                  <a:srgbClr val="FF0000"/>
                </a:solidFill>
              </a:rPr>
              <a:t>類別</a:t>
            </a:r>
            <a:r>
              <a:rPr lang="en-US" altLang="zh-TW" sz="3000" dirty="0" smtClean="0">
                <a:solidFill>
                  <a:srgbClr val="FF0000"/>
                </a:solidFill>
              </a:rPr>
              <a:t>(2016/1/1</a:t>
            </a:r>
            <a:r>
              <a:rPr lang="zh-TW" altLang="en-US" sz="3000" dirty="0" smtClean="0">
                <a:solidFill>
                  <a:srgbClr val="FF0000"/>
                </a:solidFill>
              </a:rPr>
              <a:t>起聘或在聘者，請至兼任助理系統聘任</a:t>
            </a:r>
            <a:r>
              <a:rPr lang="en-US" altLang="zh-TW" sz="3000" dirty="0" smtClean="0">
                <a:solidFill>
                  <a:srgbClr val="FF0000"/>
                </a:solidFill>
              </a:rPr>
              <a:t>)</a:t>
            </a:r>
            <a:r>
              <a:rPr lang="zh-TW" altLang="zh-TW" sz="3000" dirty="0" smtClean="0"/>
              <a:t>：</a:t>
            </a:r>
            <a:endParaRPr lang="zh-TW" altLang="zh-TW" sz="3000" dirty="0"/>
          </a:p>
          <a:p>
            <a:pPr lvl="2"/>
            <a:r>
              <a:rPr lang="zh-TW" altLang="zh-TW" sz="3000" dirty="0"/>
              <a:t>兼任助理（大學）</a:t>
            </a:r>
          </a:p>
          <a:p>
            <a:pPr lvl="2"/>
            <a:r>
              <a:rPr lang="zh-TW" altLang="zh-TW" sz="3000" dirty="0"/>
              <a:t>兼任助理（碩士）</a:t>
            </a:r>
          </a:p>
          <a:p>
            <a:pPr lvl="2"/>
            <a:r>
              <a:rPr lang="zh-TW" altLang="zh-TW" sz="3000" dirty="0"/>
              <a:t>兼任助理（未獲博士資格）</a:t>
            </a:r>
          </a:p>
          <a:p>
            <a:pPr lvl="2"/>
            <a:r>
              <a:rPr lang="zh-TW" altLang="zh-TW" sz="3000" dirty="0"/>
              <a:t>兼任助理（已獲博士資格）</a:t>
            </a:r>
          </a:p>
          <a:p>
            <a:pPr lvl="2"/>
            <a:r>
              <a:rPr lang="zh-TW" altLang="zh-TW" sz="3000" dirty="0" smtClean="0"/>
              <a:t>講師</a:t>
            </a:r>
            <a:r>
              <a:rPr lang="zh-TW" altLang="zh-TW" sz="3000" dirty="0"/>
              <a:t>級助理</a:t>
            </a:r>
            <a:r>
              <a:rPr lang="zh-TW" altLang="zh-TW" sz="3000" dirty="0" smtClean="0"/>
              <a:t>人員</a:t>
            </a:r>
            <a:endParaRPr lang="en-US" altLang="zh-TW" sz="3000" dirty="0" smtClean="0"/>
          </a:p>
          <a:p>
            <a:pPr lvl="2"/>
            <a:r>
              <a:rPr lang="zh-TW" altLang="zh-TW" sz="3000" dirty="0" smtClean="0"/>
              <a:t>助教</a:t>
            </a:r>
            <a:r>
              <a:rPr lang="zh-TW" altLang="zh-TW" sz="3000" dirty="0"/>
              <a:t>級助理</a:t>
            </a:r>
            <a:r>
              <a:rPr lang="zh-TW" altLang="zh-TW" sz="3000" dirty="0" smtClean="0"/>
              <a:t>人員</a:t>
            </a:r>
            <a:endParaRPr lang="en-US" altLang="zh-TW" sz="3000" dirty="0" smtClean="0"/>
          </a:p>
          <a:p>
            <a:pPr lvl="2"/>
            <a:r>
              <a:rPr lang="zh-TW" altLang="zh-TW" sz="3000" dirty="0"/>
              <a:t>臨時工</a:t>
            </a:r>
          </a:p>
          <a:p>
            <a:pPr lvl="2"/>
            <a:r>
              <a:rPr lang="zh-TW" altLang="zh-TW" sz="3000" dirty="0"/>
              <a:t>工讀生</a:t>
            </a:r>
          </a:p>
          <a:p>
            <a:pPr lvl="2"/>
            <a:endParaRPr lang="zh-TW" altLang="en-US" sz="3000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51520" y="-99392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dirty="0" smtClean="0"/>
              <a:t>經分表修改注意事項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47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經分表修改注意事項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052736"/>
            <a:ext cx="7848872" cy="4779893"/>
          </a:xfrm>
        </p:spPr>
        <p:txBody>
          <a:bodyPr/>
          <a:lstStyle/>
          <a:p>
            <a:pPr marL="68580" indent="0">
              <a:buNone/>
            </a:pPr>
            <a:endParaRPr lang="en-US" altLang="zh-TW" dirty="0" smtClean="0"/>
          </a:p>
          <a:p>
            <a:pPr marL="68580" indent="0">
              <a:buNone/>
            </a:pPr>
            <a:r>
              <a:rPr lang="zh-TW" altLang="en-US" dirty="0" smtClean="0"/>
              <a:t>舉例說明</a:t>
            </a:r>
            <a:r>
              <a:rPr lang="en-US" altLang="zh-TW" dirty="0" smtClean="0"/>
              <a:t>:</a:t>
            </a:r>
            <a:endParaRPr lang="en-US" altLang="zh-TW" dirty="0"/>
          </a:p>
          <a:p>
            <a:pPr marL="68580" indent="0">
              <a:buNone/>
            </a:pPr>
            <a:endParaRPr lang="zh-TW" altLang="en-US" dirty="0"/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36" y="2708920"/>
            <a:ext cx="7316222" cy="3454979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5076056" y="5805264"/>
            <a:ext cx="1728192" cy="288032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直線圖說文字 1 5"/>
          <p:cNvSpPr/>
          <p:nvPr/>
        </p:nvSpPr>
        <p:spPr>
          <a:xfrm>
            <a:off x="2843808" y="1556792"/>
            <a:ext cx="5544616" cy="936104"/>
          </a:xfrm>
          <a:prstGeom prst="borderCallout1">
            <a:avLst>
              <a:gd name="adj1" fmla="val 102206"/>
              <a:gd name="adj2" fmla="val 48174"/>
              <a:gd name="adj3" fmla="val 450118"/>
              <a:gd name="adj4" fmla="val 60797"/>
            </a:avLst>
          </a:prstGeom>
          <a:ln w="28575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dirty="0"/>
              <a:t>該兼任</a:t>
            </a:r>
            <a:r>
              <a:rPr lang="zh-TW" altLang="en-US" dirty="0" smtClean="0"/>
              <a:t>助理聘期有橫跨到</a:t>
            </a:r>
            <a:r>
              <a:rPr lang="en-US" altLang="zh-TW" dirty="0" smtClean="0"/>
              <a:t>2016/7/31</a:t>
            </a:r>
            <a:r>
              <a:rPr lang="zh-TW" altLang="en-US" dirty="0" smtClean="0"/>
              <a:t>，</a:t>
            </a:r>
            <a:r>
              <a:rPr lang="zh-TW" alt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故須將聘期修改為</a:t>
            </a:r>
            <a:r>
              <a:rPr lang="en-US" altLang="zh-TW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2015/8/1~2015/12/31</a:t>
            </a:r>
            <a:r>
              <a:rPr lang="zh-TW" altLang="en-US" dirty="0" smtClean="0"/>
              <a:t>，</a:t>
            </a:r>
            <a:r>
              <a:rPr lang="en-US" altLang="zh-TW" dirty="0" smtClean="0"/>
              <a:t>2016/1/1~2016/7/31</a:t>
            </a:r>
            <a:r>
              <a:rPr lang="zh-TW" altLang="en-US" dirty="0" smtClean="0"/>
              <a:t>之聘期，請至</a:t>
            </a:r>
            <a:r>
              <a:rPr lang="zh-TW" altLang="en-US" dirty="0" smtClean="0">
                <a:solidFill>
                  <a:srgbClr val="0070C0"/>
                </a:solidFill>
              </a:rPr>
              <a:t>兼任助理系統建置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7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53752"/>
            <a:ext cx="7024744" cy="1143000"/>
          </a:xfrm>
        </p:spPr>
        <p:txBody>
          <a:bodyPr/>
          <a:lstStyle/>
          <a:p>
            <a:r>
              <a:rPr lang="zh-TW" altLang="en-US" dirty="0" smtClean="0"/>
              <a:t>其他補充說明</a:t>
            </a:r>
            <a:r>
              <a:rPr lang="en-US" altLang="zh-TW" dirty="0" smtClean="0"/>
              <a:t>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136904" cy="5544616"/>
          </a:xfrm>
        </p:spPr>
        <p:txBody>
          <a:bodyPr>
            <a:normAutofit fontScale="32500" lnSpcReduction="20000"/>
          </a:bodyPr>
          <a:lstStyle/>
          <a:p>
            <a:r>
              <a:rPr lang="zh-TW" altLang="en-US" sz="6800" dirty="0" smtClean="0"/>
              <a:t>兼任助理不支薪僅出差</a:t>
            </a:r>
            <a:r>
              <a:rPr lang="en-US" altLang="zh-TW" sz="6800" dirty="0" smtClean="0"/>
              <a:t>:</a:t>
            </a:r>
          </a:p>
          <a:p>
            <a:pPr marL="68580" indent="0">
              <a:buNone/>
            </a:pPr>
            <a:r>
              <a:rPr lang="zh-TW" altLang="en-US" sz="6800" dirty="0"/>
              <a:t> </a:t>
            </a:r>
            <a:r>
              <a:rPr lang="zh-TW" altLang="en-US" sz="6800" dirty="0" smtClean="0"/>
              <a:t>   </a:t>
            </a:r>
            <a:r>
              <a:rPr lang="zh-TW" altLang="en-US" sz="6800" dirty="0" smtClean="0">
                <a:solidFill>
                  <a:srgbClr val="0070C0"/>
                </a:solidFill>
              </a:rPr>
              <a:t>若有兼任助理不支薪，但需在計畫項下支領出差費用，此類人</a:t>
            </a:r>
            <a:r>
              <a:rPr lang="en-US" altLang="zh-TW" sz="6800" dirty="0" smtClean="0">
                <a:solidFill>
                  <a:srgbClr val="0070C0"/>
                </a:solidFill>
              </a:rPr>
              <a:t/>
            </a:r>
            <a:br>
              <a:rPr lang="en-US" altLang="zh-TW" sz="6800" dirty="0" smtClean="0">
                <a:solidFill>
                  <a:srgbClr val="0070C0"/>
                </a:solidFill>
              </a:rPr>
            </a:br>
            <a:r>
              <a:rPr lang="zh-TW" altLang="en-US" sz="6800" dirty="0" smtClean="0">
                <a:solidFill>
                  <a:srgbClr val="0070C0"/>
                </a:solidFill>
              </a:rPr>
              <a:t>    員請回到經分表系統建置，薪資寫</a:t>
            </a:r>
            <a:r>
              <a:rPr lang="en-US" altLang="zh-TW" sz="6800" dirty="0" smtClean="0">
                <a:solidFill>
                  <a:srgbClr val="0070C0"/>
                </a:solidFill>
              </a:rPr>
              <a:t>0</a:t>
            </a:r>
            <a:r>
              <a:rPr lang="zh-TW" altLang="en-US" sz="6800" dirty="0" smtClean="0">
                <a:solidFill>
                  <a:srgbClr val="0070C0"/>
                </a:solidFill>
              </a:rPr>
              <a:t>元即可。</a:t>
            </a:r>
            <a:endParaRPr lang="en-US" altLang="zh-TW" sz="6800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endParaRPr lang="en-US" altLang="zh-TW" sz="6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sz="6800" dirty="0" smtClean="0"/>
              <a:t>兼任</a:t>
            </a:r>
            <a:r>
              <a:rPr lang="zh-TW" altLang="en-US" sz="6800" dirty="0"/>
              <a:t>助理聘期與薪資無法追溯</a:t>
            </a:r>
            <a:r>
              <a:rPr lang="en-US" altLang="zh-TW" sz="6800" dirty="0"/>
              <a:t>:</a:t>
            </a:r>
          </a:p>
          <a:p>
            <a:pPr marL="68580" indent="0">
              <a:buNone/>
            </a:pPr>
            <a:r>
              <a:rPr lang="zh-TW" altLang="en-US" sz="6800" dirty="0"/>
              <a:t>    </a:t>
            </a:r>
            <a:r>
              <a:rPr lang="en-US" altLang="zh-TW" sz="6800" dirty="0">
                <a:solidFill>
                  <a:srgbClr val="0070C0"/>
                </a:solidFill>
              </a:rPr>
              <a:t>2016/1/1</a:t>
            </a:r>
            <a:r>
              <a:rPr lang="zh-TW" altLang="en-US" sz="6800" dirty="0">
                <a:solidFill>
                  <a:srgbClr val="0070C0"/>
                </a:solidFill>
              </a:rPr>
              <a:t>起，兼任助理人員無法事後追溯薪資，</a:t>
            </a:r>
            <a:r>
              <a:rPr lang="zh-TW" altLang="en-US" sz="6800" dirty="0" smtClean="0">
                <a:solidFill>
                  <a:srgbClr val="0070C0"/>
                </a:solidFill>
              </a:rPr>
              <a:t>故欲聘用或</a:t>
            </a:r>
            <a:r>
              <a:rPr lang="en-US" altLang="zh-TW" sz="6800" dirty="0" smtClean="0">
                <a:solidFill>
                  <a:srgbClr val="0070C0"/>
                </a:solidFill>
              </a:rPr>
              <a:t/>
            </a:r>
            <a:br>
              <a:rPr lang="en-US" altLang="zh-TW" sz="6800" dirty="0" smtClean="0">
                <a:solidFill>
                  <a:srgbClr val="0070C0"/>
                </a:solidFill>
              </a:rPr>
            </a:br>
            <a:r>
              <a:rPr lang="zh-TW" altLang="en-US" sz="6800" dirty="0" smtClean="0">
                <a:solidFill>
                  <a:srgbClr val="0070C0"/>
                </a:solidFill>
              </a:rPr>
              <a:t>    異</a:t>
            </a:r>
            <a:r>
              <a:rPr lang="zh-TW" altLang="en-US" sz="6800" dirty="0">
                <a:solidFill>
                  <a:srgbClr val="0070C0"/>
                </a:solidFill>
              </a:rPr>
              <a:t>動</a:t>
            </a:r>
            <a:r>
              <a:rPr lang="zh-TW" altLang="en-US" sz="6800" dirty="0" smtClean="0">
                <a:solidFill>
                  <a:srgbClr val="0070C0"/>
                </a:solidFill>
              </a:rPr>
              <a:t>兼任助理，</a:t>
            </a:r>
            <a:r>
              <a:rPr lang="zh-TW" altLang="en-US" sz="6800" dirty="0">
                <a:solidFill>
                  <a:srgbClr val="0070C0"/>
                </a:solidFill>
              </a:rPr>
              <a:t>務必提前三</a:t>
            </a:r>
            <a:r>
              <a:rPr lang="zh-TW" altLang="en-US" sz="6800" dirty="0" smtClean="0">
                <a:solidFill>
                  <a:srgbClr val="0070C0"/>
                </a:solidFill>
              </a:rPr>
              <a:t>天作業</a:t>
            </a:r>
            <a:r>
              <a:rPr lang="en-US" altLang="zh-TW" sz="6800" dirty="0" smtClean="0">
                <a:solidFill>
                  <a:srgbClr val="0070C0"/>
                </a:solidFill>
              </a:rPr>
              <a:t>(</a:t>
            </a:r>
            <a:r>
              <a:rPr lang="zh-TW" altLang="en-US" sz="6800" dirty="0" smtClean="0">
                <a:solidFill>
                  <a:srgbClr val="0070C0"/>
                </a:solidFill>
              </a:rPr>
              <a:t>不含行政審核程序</a:t>
            </a:r>
            <a:r>
              <a:rPr lang="en-US" altLang="zh-TW" sz="6800" dirty="0" smtClean="0">
                <a:solidFill>
                  <a:srgbClr val="0070C0"/>
                </a:solidFill>
              </a:rPr>
              <a:t>)</a:t>
            </a:r>
            <a:r>
              <a:rPr lang="zh-TW" altLang="en-US" sz="6800" dirty="0" smtClean="0">
                <a:solidFill>
                  <a:srgbClr val="0070C0"/>
                </a:solidFill>
              </a:rPr>
              <a:t>，</a:t>
            </a:r>
            <a:r>
              <a:rPr lang="zh-TW" altLang="en-US" sz="6800" dirty="0">
                <a:solidFill>
                  <a:srgbClr val="0070C0"/>
                </a:solidFill>
              </a:rPr>
              <a:t>以</a:t>
            </a:r>
            <a:r>
              <a:rPr lang="zh-TW" altLang="en-US" sz="6800" dirty="0" smtClean="0">
                <a:solidFill>
                  <a:srgbClr val="0070C0"/>
                </a:solidFill>
              </a:rPr>
              <a:t>利</a:t>
            </a:r>
            <a:r>
              <a:rPr lang="en-US" altLang="zh-TW" sz="6800" dirty="0" smtClean="0">
                <a:solidFill>
                  <a:srgbClr val="0070C0"/>
                </a:solidFill>
              </a:rPr>
              <a:t/>
            </a:r>
            <a:br>
              <a:rPr lang="en-US" altLang="zh-TW" sz="6800" dirty="0" smtClean="0">
                <a:solidFill>
                  <a:srgbClr val="0070C0"/>
                </a:solidFill>
              </a:rPr>
            </a:br>
            <a:r>
              <a:rPr lang="zh-TW" altLang="en-US" sz="6800" dirty="0" smtClean="0">
                <a:solidFill>
                  <a:srgbClr val="0070C0"/>
                </a:solidFill>
              </a:rPr>
              <a:t>    相關</a:t>
            </a:r>
            <a:r>
              <a:rPr lang="zh-TW" altLang="en-US" sz="6800" dirty="0">
                <a:solidFill>
                  <a:srgbClr val="0070C0"/>
                </a:solidFill>
              </a:rPr>
              <a:t>行政</a:t>
            </a:r>
            <a:r>
              <a:rPr lang="zh-TW" altLang="en-US" sz="6800" dirty="0" smtClean="0">
                <a:solidFill>
                  <a:srgbClr val="0070C0"/>
                </a:solidFill>
              </a:rPr>
              <a:t>審核</a:t>
            </a:r>
            <a:r>
              <a:rPr lang="zh-TW" altLang="en-US" sz="6800" dirty="0">
                <a:solidFill>
                  <a:srgbClr val="0070C0"/>
                </a:solidFill>
              </a:rPr>
              <a:t>程序</a:t>
            </a:r>
            <a:r>
              <a:rPr lang="zh-TW" altLang="en-US" sz="6800" dirty="0" smtClean="0">
                <a:solidFill>
                  <a:srgbClr val="0070C0"/>
                </a:solidFill>
              </a:rPr>
              <a:t>及各類加保作業。</a:t>
            </a:r>
            <a:endParaRPr lang="en-US" altLang="zh-TW" sz="6800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endParaRPr lang="en-US" altLang="zh-TW" sz="6800" dirty="0" smtClean="0">
              <a:solidFill>
                <a:srgbClr val="0070C0"/>
              </a:solidFill>
            </a:endParaRPr>
          </a:p>
          <a:p>
            <a:pPr marL="342900" lvl="1">
              <a:lnSpc>
                <a:spcPct val="120000"/>
              </a:lnSpc>
            </a:pPr>
            <a:r>
              <a:rPr lang="zh-TW" altLang="en-US" sz="6800" b="1" dirty="0" smtClean="0">
                <a:latin typeface="+mn-ea"/>
                <a:cs typeface="Times New Roman" panose="02020603050405020304" pitchFamily="18" charset="0"/>
              </a:rPr>
              <a:t>兼任助理為外籍</a:t>
            </a:r>
            <a:r>
              <a:rPr lang="zh-TW" altLang="en-US" sz="6800" b="1" dirty="0">
                <a:latin typeface="+mn-ea"/>
                <a:cs typeface="Times New Roman" panose="02020603050405020304" pitchFamily="18" charset="0"/>
              </a:rPr>
              <a:t>生 </a:t>
            </a:r>
            <a:r>
              <a:rPr lang="en-US" altLang="zh-TW" sz="6800" b="1" dirty="0">
                <a:latin typeface="+mn-ea"/>
                <a:cs typeface="Times New Roman" panose="02020603050405020304" pitchFamily="18" charset="0"/>
              </a:rPr>
              <a:t>:</a:t>
            </a:r>
            <a:r>
              <a:rPr lang="zh-TW" altLang="en-US" sz="6800" b="1" dirty="0">
                <a:latin typeface="+mn-ea"/>
                <a:cs typeface="Times New Roman" panose="02020603050405020304" pitchFamily="18" charset="0"/>
              </a:rPr>
              <a:t> </a:t>
            </a:r>
            <a:endParaRPr lang="en-US" altLang="zh-TW" sz="6800" b="1" dirty="0">
              <a:latin typeface="+mn-ea"/>
              <a:cs typeface="Times New Roman" panose="02020603050405020304" pitchFamily="18" charset="0"/>
            </a:endParaRPr>
          </a:p>
          <a:p>
            <a:pPr marL="68580" lvl="1" indent="0">
              <a:lnSpc>
                <a:spcPct val="120000"/>
              </a:lnSpc>
              <a:buNone/>
            </a:pPr>
            <a:r>
              <a:rPr lang="zh-TW" altLang="en-US" sz="6800" b="1" dirty="0">
                <a:latin typeface="+mn-ea"/>
                <a:cs typeface="Times New Roman" panose="02020603050405020304" pitchFamily="18" charset="0"/>
              </a:rPr>
              <a:t>    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外籍生經用人單位與學生簽署關係確認書為</a:t>
            </a:r>
            <a:r>
              <a:rPr lang="zh-TW" altLang="en-US" sz="6800" dirty="0">
                <a:solidFill>
                  <a:srgbClr val="FF0000"/>
                </a:solidFill>
                <a:latin typeface="+mn-ea"/>
              </a:rPr>
              <a:t>學習型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者，依</a:t>
            </a: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行政</a:t>
            </a:r>
            <a:r>
              <a:rPr lang="en-US" altLang="zh-TW" sz="6800" dirty="0" smtClean="0">
                <a:solidFill>
                  <a:srgbClr val="0070C0"/>
                </a:solidFill>
                <a:latin typeface="+mn-ea"/>
              </a:rPr>
              <a:t/>
            </a:r>
            <a:br>
              <a:rPr lang="en-US" altLang="zh-TW" sz="6800" dirty="0" smtClean="0">
                <a:solidFill>
                  <a:srgbClr val="0070C0"/>
                </a:solidFill>
                <a:latin typeface="+mn-ea"/>
              </a:rPr>
            </a:b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    院勞工 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委員會</a:t>
            </a:r>
            <a:r>
              <a:rPr lang="en-US" altLang="zh-TW" sz="6800" dirty="0">
                <a:solidFill>
                  <a:srgbClr val="0070C0"/>
                </a:solidFill>
                <a:latin typeface="+mn-ea"/>
              </a:rPr>
              <a:t>(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現更名為勞動部</a:t>
            </a:r>
            <a:r>
              <a:rPr lang="en-US" altLang="zh-TW" sz="6800" dirty="0">
                <a:solidFill>
                  <a:srgbClr val="0070C0"/>
                </a:solidFill>
                <a:latin typeface="+mn-ea"/>
              </a:rPr>
              <a:t>)102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年</a:t>
            </a:r>
            <a:r>
              <a:rPr lang="en-US" altLang="zh-TW" sz="6800" dirty="0">
                <a:solidFill>
                  <a:srgbClr val="0070C0"/>
                </a:solidFill>
                <a:latin typeface="+mn-ea"/>
              </a:rPr>
              <a:t>9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月</a:t>
            </a:r>
            <a:r>
              <a:rPr lang="en-US" altLang="zh-TW" sz="6800" dirty="0">
                <a:solidFill>
                  <a:srgbClr val="0070C0"/>
                </a:solidFill>
                <a:latin typeface="+mn-ea"/>
              </a:rPr>
              <a:t>2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日勞職管字</a:t>
            </a: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第</a:t>
            </a:r>
            <a:r>
              <a:rPr lang="en-US" altLang="zh-TW" sz="6800" dirty="0" smtClean="0">
                <a:solidFill>
                  <a:srgbClr val="0070C0"/>
                </a:solidFill>
                <a:latin typeface="+mn-ea"/>
              </a:rPr>
              <a:t/>
            </a:r>
            <a:br>
              <a:rPr lang="en-US" altLang="zh-TW" sz="6800" dirty="0" smtClean="0">
                <a:solidFill>
                  <a:srgbClr val="0070C0"/>
                </a:solidFill>
                <a:latin typeface="+mn-ea"/>
              </a:rPr>
            </a:b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    </a:t>
            </a:r>
            <a:r>
              <a:rPr lang="en-US" altLang="zh-TW" sz="6800" dirty="0" smtClean="0">
                <a:solidFill>
                  <a:srgbClr val="0070C0"/>
                </a:solidFill>
                <a:latin typeface="+mn-ea"/>
              </a:rPr>
              <a:t>1020074118</a:t>
            </a: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號函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釋說明，</a:t>
            </a:r>
            <a:r>
              <a:rPr lang="zh-TW" altLang="en-US" sz="6800" dirty="0">
                <a:solidFill>
                  <a:srgbClr val="FF0000"/>
                </a:solidFill>
                <a:latin typeface="+mn-ea"/>
              </a:rPr>
              <a:t>無須申請工作許可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。得因學習或</a:t>
            </a: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服</a:t>
            </a:r>
            <a:r>
              <a:rPr lang="en-US" altLang="zh-TW" sz="6800" dirty="0" smtClean="0">
                <a:solidFill>
                  <a:srgbClr val="0070C0"/>
                </a:solidFill>
                <a:latin typeface="+mn-ea"/>
              </a:rPr>
              <a:t/>
            </a:r>
            <a:br>
              <a:rPr lang="en-US" altLang="zh-TW" sz="6800" dirty="0" smtClean="0">
                <a:solidFill>
                  <a:srgbClr val="0070C0"/>
                </a:solidFill>
                <a:latin typeface="+mn-ea"/>
              </a:rPr>
            </a:b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   務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學習</a:t>
            </a:r>
            <a:r>
              <a:rPr lang="zh-TW" altLang="en-US" sz="6800" dirty="0" smtClean="0">
                <a:solidFill>
                  <a:srgbClr val="0070C0"/>
                </a:solidFill>
                <a:latin typeface="+mn-ea"/>
              </a:rPr>
              <a:t>支領助學金或必要</a:t>
            </a:r>
            <a:r>
              <a:rPr lang="zh-TW" altLang="en-US" sz="6800" dirty="0">
                <a:solidFill>
                  <a:srgbClr val="0070C0"/>
                </a:solidFill>
                <a:latin typeface="+mn-ea"/>
              </a:rPr>
              <a:t>之研究或實習津貼或補助。</a:t>
            </a:r>
            <a:endParaRPr lang="en-US" altLang="zh-TW" sz="6800" dirty="0">
              <a:solidFill>
                <a:srgbClr val="0070C0"/>
              </a:solidFill>
              <a:latin typeface="+mn-ea"/>
            </a:endParaRPr>
          </a:p>
          <a:p>
            <a:pPr marL="68580" indent="0">
              <a:buNone/>
            </a:pPr>
            <a:endParaRPr lang="en-US" altLang="zh-TW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912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5348" y="1268760"/>
            <a:ext cx="8443116" cy="51125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兼任助理聘任問題</a:t>
            </a:r>
            <a:endParaRPr lang="en-US" altLang="zh-TW" sz="1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新生未註冊</a:t>
            </a:r>
            <a:r>
              <a:rPr lang="zh-TW" altLang="en-US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前無學籍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，難以認定參與計畫為學習型或勞僱型，爰</a:t>
            </a:r>
            <a:r>
              <a:rPr lang="zh-TW" altLang="en-US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不得約用為兼任助理</a:t>
            </a:r>
            <a:endParaRPr lang="en-US" altLang="zh-TW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學生</a:t>
            </a:r>
            <a:r>
              <a:rPr lang="zh-TW" altLang="en-US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畢業後不得擔任學習型兼任助理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（即本校所稱之兼任研究助理），</a:t>
            </a: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但得以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臨時工約用。</a:t>
            </a:r>
            <a:endParaRPr lang="en-US" altLang="zh-TW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學習</a:t>
            </a:r>
            <a:r>
              <a:rPr lang="zh-TW" altLang="en-US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型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兼任助理雖不用辦理簽到退，但</a:t>
            </a:r>
            <a:r>
              <a:rPr lang="zh-TW" altLang="en-US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請保留實驗紀錄簿或工作日誌或相關佐證</a:t>
            </a:r>
            <a:r>
              <a:rPr lang="zh-TW" altLang="en-US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文件</a:t>
            </a:r>
            <a:r>
              <a:rPr lang="en-US" altLang="zh-TW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(</a:t>
            </a:r>
            <a:r>
              <a:rPr lang="zh-TW" altLang="en-US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如雇用期間含有註冊章之學生證影本</a:t>
            </a:r>
            <a:r>
              <a:rPr lang="en-US" altLang="zh-TW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)</a:t>
            </a:r>
            <a:r>
              <a:rPr lang="zh-TW" altLang="en-US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等</a:t>
            </a:r>
            <a:r>
              <a:rPr lang="zh-TW" altLang="en-US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作為參與計畫之紀錄證明</a:t>
            </a:r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，以供日後主管機關查核</a:t>
            </a: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。</a:t>
            </a:r>
            <a:endParaRPr lang="en-US" altLang="zh-TW" dirty="0" smtClean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>
            <a:normAutofit/>
          </a:bodyPr>
          <a:lstStyle/>
          <a:p>
            <a:fld id="{D58F2359-BEB1-452D-8149-53AD6CDA2BEF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67544" y="44624"/>
            <a:ext cx="7024744" cy="1143000"/>
          </a:xfrm>
        </p:spPr>
        <p:txBody>
          <a:bodyPr/>
          <a:lstStyle/>
          <a:p>
            <a:r>
              <a:rPr lang="zh-TW" altLang="en-US" dirty="0"/>
              <a:t>其他補充</a:t>
            </a:r>
            <a:r>
              <a:rPr lang="zh-TW" altLang="en-US" dirty="0" smtClean="0"/>
              <a:t>說明</a:t>
            </a:r>
            <a:r>
              <a:rPr lang="en-US" altLang="zh-TW" dirty="0" smtClean="0"/>
              <a:t>(2)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555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496" y="620688"/>
            <a:ext cx="4968552" cy="720080"/>
          </a:xfrm>
        </p:spPr>
        <p:txBody>
          <a:bodyPr>
            <a:normAutofit fontScale="90000"/>
          </a:bodyPr>
          <a:lstStyle/>
          <a:p>
            <a:pPr marL="342900" lvl="1">
              <a:lnSpc>
                <a:spcPct val="120000"/>
              </a:lnSpc>
            </a:pPr>
            <a:r>
              <a:rPr lang="zh-TW" altLang="en-US" sz="2200" b="1" dirty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二代健保雇主負擔、公提退休金之</a:t>
            </a:r>
            <a:r>
              <a:rPr lang="zh-TW" altLang="en-US" sz="2200" b="1" dirty="0" smtClean="0">
                <a:solidFill>
                  <a:schemeClr val="tx1"/>
                </a:solidFill>
                <a:latin typeface="+mn-ea"/>
                <a:cs typeface="Times New Roman" panose="02020603050405020304" pitchFamily="18" charset="0"/>
              </a:rPr>
              <a:t>變革</a:t>
            </a:r>
            <a:r>
              <a:rPr lang="en-US" altLang="zh-TW" dirty="0" smtClean="0">
                <a:solidFill>
                  <a:srgbClr val="0070C0"/>
                </a:solidFill>
                <a:latin typeface="+mn-ea"/>
                <a:cs typeface="Times New Roman" panose="02020603050405020304" pitchFamily="18" charset="0"/>
              </a:rPr>
              <a:t/>
            </a:r>
            <a:br>
              <a:rPr lang="en-US" altLang="zh-TW" dirty="0" smtClean="0">
                <a:solidFill>
                  <a:srgbClr val="0070C0"/>
                </a:solidFill>
                <a:latin typeface="+mn-ea"/>
                <a:cs typeface="Times New Roman" panose="02020603050405020304" pitchFamily="18" charset="0"/>
              </a:rPr>
            </a:br>
            <a:endParaRPr lang="en-US" altLang="zh-TW" dirty="0">
              <a:solidFill>
                <a:srgbClr val="0070C0"/>
              </a:solidFill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467952"/>
              </p:ext>
            </p:extLst>
          </p:nvPr>
        </p:nvGraphicFramePr>
        <p:xfrm>
          <a:off x="467545" y="1124744"/>
          <a:ext cx="8208910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758"/>
                <a:gridCol w="1109104"/>
                <a:gridCol w="1755505"/>
                <a:gridCol w="1872208"/>
                <a:gridCol w="1584176"/>
                <a:gridCol w="1440159"/>
              </a:tblGrid>
              <a:tr h="216024">
                <a:tc rowSpan="2"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經      費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二代健保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公提退休金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4129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人員類別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時間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經費來源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時間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經費來源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61878">
                <a:tc rowSpan="3"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科技部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主持人費</a:t>
                      </a:r>
                      <a:endParaRPr lang="zh-TW" alt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不變</a:t>
                      </a:r>
                      <a:endParaRPr lang="zh-TW" alt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管理費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一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一</a:t>
                      </a:r>
                    </a:p>
                  </a:txBody>
                  <a:tcPr/>
                </a:tc>
              </a:tr>
              <a:tr h="12585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助理人員費用</a:t>
                      </a:r>
                      <a:endParaRPr lang="zh-TW" alt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2015/12/31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前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業務費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人事費預匡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就源提撥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2015/7/31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前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管理費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845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2016/1/1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業務費</a:t>
                      </a:r>
                      <a:r>
                        <a:rPr lang="en-US" altLang="zh-TW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zh-TW" altLang="en-U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人事費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zh-TW" altLang="en-US" b="0" dirty="0" smtClean="0">
                          <a:solidFill>
                            <a:srgbClr val="FF0000"/>
                          </a:solidFill>
                        </a:rPr>
                        <a:t>逐筆扣繳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zh-TW" altLang="en-US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2015/8/1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業務費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人事費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zh-TW" altLang="en-US" b="0" dirty="0" smtClean="0">
                          <a:solidFill>
                            <a:srgbClr val="FF0000"/>
                          </a:solidFill>
                        </a:rPr>
                        <a:t>逐筆扣繳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zh-TW" alt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17106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非</a:t>
                      </a:r>
                      <a:endParaRPr lang="en-US" altLang="zh-TW" b="1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科技部</a:t>
                      </a:r>
                    </a:p>
                    <a:p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主持人費</a:t>
                      </a:r>
                      <a:endParaRPr lang="en-US" altLang="zh-TW" b="1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2015/12/31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前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業務費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人事費預匡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就源提撥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一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一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06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2016/1/1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後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業務費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人事費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zh-TW" altLang="en-US" b="0" dirty="0" smtClean="0">
                          <a:solidFill>
                            <a:srgbClr val="FF0000"/>
                          </a:solidFill>
                        </a:rPr>
                        <a:t>逐筆扣繳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zh-TW" altLang="en-US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一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一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213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助理人員費用</a:t>
                      </a:r>
                      <a:endParaRPr lang="zh-TW" alt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2015/12/31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前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業務費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人事費預匡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就源提撥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照舊不變</a:t>
                      </a:r>
                      <a:endParaRPr lang="zh-TW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5213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2016/1/1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後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業務費</a:t>
                      </a:r>
                      <a:r>
                        <a:rPr lang="en-US" altLang="zh-TW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人事費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zh-TW" altLang="en-US" b="0" dirty="0" smtClean="0">
                          <a:solidFill>
                            <a:srgbClr val="FF0000"/>
                          </a:solidFill>
                        </a:rPr>
                        <a:t>逐筆扣繳</a:t>
                      </a:r>
                      <a:r>
                        <a:rPr lang="en-US" altLang="zh-TW" b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zh-TW" alt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 smtClean="0">
                          <a:solidFill>
                            <a:schemeClr val="tx1"/>
                          </a:solidFill>
                        </a:rPr>
                        <a:t>照舊不變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標題 4"/>
          <p:cNvSpPr txBox="1">
            <a:spLocks/>
          </p:cNvSpPr>
          <p:nvPr/>
        </p:nvSpPr>
        <p:spPr>
          <a:xfrm>
            <a:off x="4572000" y="-99392"/>
            <a:ext cx="4464496" cy="7109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sz="3800" dirty="0" smtClean="0"/>
              <a:t>其他補充說明</a:t>
            </a:r>
            <a:r>
              <a:rPr lang="en-US" altLang="zh-TW" sz="3800" dirty="0" smtClean="0"/>
              <a:t>(3)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35496" y="6165304"/>
            <a:ext cx="8248880" cy="450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286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TW" altLang="en-US" sz="2000" kern="0" dirty="0" smtClean="0">
                <a:solidFill>
                  <a:srgbClr val="FF0000"/>
                </a:solidFill>
                <a:latin typeface="+mn-ea"/>
              </a:rPr>
              <a:t>邁頂計畫</a:t>
            </a:r>
            <a:r>
              <a:rPr lang="en-US" altLang="zh-TW" sz="2000" kern="0" dirty="0" smtClean="0">
                <a:solidFill>
                  <a:srgbClr val="FF0000"/>
                </a:solidFill>
                <a:latin typeface="+mn-ea"/>
              </a:rPr>
              <a:t>2016/1/1</a:t>
            </a:r>
            <a:r>
              <a:rPr lang="zh-TW" altLang="en-US" sz="2000" kern="0" dirty="0" smtClean="0">
                <a:solidFill>
                  <a:srgbClr val="FF0000"/>
                </a:solidFill>
                <a:latin typeface="+mn-ea"/>
              </a:rPr>
              <a:t>起二代健保雇主負擔，改由各計畫項下支應。</a:t>
            </a:r>
            <a:endParaRPr lang="en-US" altLang="zh-TW" sz="2000" kern="0" dirty="0">
              <a:solidFill>
                <a:srgbClr val="FF0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9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奧斯丁">
  <a:themeElements>
    <a:clrScheme name="奧斯丁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奧斯丁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奧斯丁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奧斯丁">
  <a:themeElements>
    <a:clrScheme name="奧斯丁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奧斯丁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奧斯丁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3206</TotalTime>
  <Words>1031</Words>
  <Application>Microsoft Office PowerPoint</Application>
  <PresentationFormat>如螢幕大小 (4:3)</PresentationFormat>
  <Paragraphs>147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11</vt:i4>
      </vt:variant>
    </vt:vector>
  </HeadingPairs>
  <TitlesOfParts>
    <vt:vector size="13" baseType="lpstr">
      <vt:lpstr>奧斯丁</vt:lpstr>
      <vt:lpstr>1_奧斯丁</vt:lpstr>
      <vt:lpstr>經分表聘用兼任助理流程</vt:lpstr>
      <vt:lpstr>經分表修改注意事項</vt:lpstr>
      <vt:lpstr>經分表修改注意事項</vt:lpstr>
      <vt:lpstr>經分表修改注意事項</vt:lpstr>
      <vt:lpstr>PowerPoint 簡報</vt:lpstr>
      <vt:lpstr>經分表修改注意事項 </vt:lpstr>
      <vt:lpstr>其他補充說明(1)</vt:lpstr>
      <vt:lpstr>其他補充說明(2)</vt:lpstr>
      <vt:lpstr>二代健保雇主負擔、公提退休金之變革 </vt:lpstr>
      <vt:lpstr>結 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104學年度第1學期研究發展處業務宣導說明會</dc:title>
  <dc:creator>Sandyust</dc:creator>
  <cp:lastModifiedBy>USER</cp:lastModifiedBy>
  <cp:revision>342</cp:revision>
  <cp:lastPrinted>2015-12-14T05:16:02Z</cp:lastPrinted>
  <dcterms:created xsi:type="dcterms:W3CDTF">2015-10-06T07:06:56Z</dcterms:created>
  <dcterms:modified xsi:type="dcterms:W3CDTF">2015-12-16T07:43:51Z</dcterms:modified>
</cp:coreProperties>
</file>