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MTS</a:t>
            </a:r>
            <a:r>
              <a:rPr lang="zh-TW" altLang="en-US"/>
              <a:t>拉伸操作講習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2023/3/14</a:t>
            </a:r>
            <a:endParaRPr lang="en-US" altLang="zh-TW" dirty="0"/>
          </a:p>
          <a:p>
            <a:r>
              <a:rPr lang="zh-TW" altLang="en-US" dirty="0"/>
              <a:t>助教 </a:t>
            </a:r>
            <a:r>
              <a:rPr lang="en-US" altLang="zh-TW" dirty="0"/>
              <a:t>:</a:t>
            </a:r>
            <a:r>
              <a:rPr lang="zh-TW" altLang="en-US" dirty="0"/>
              <a:t>林奕辰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實際操作</a:t>
            </a:r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817257" y="1480653"/>
            <a:ext cx="92364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400"/>
              <a:t>確認卡匣值 </a:t>
            </a:r>
            <a:r>
              <a:rPr lang="en-US" altLang="zh-TW" sz="2400"/>
              <a:t>(Transducer Full Scale)</a:t>
            </a:r>
            <a:endParaRPr lang="en-US" altLang="zh-TW" sz="2400"/>
          </a:p>
          <a:p>
            <a:pPr marL="342900" indent="-342900">
              <a:buAutoNum type="arabicPeriod"/>
            </a:pPr>
            <a:endParaRPr lang="en-US" altLang="zh-TW" sz="2400"/>
          </a:p>
          <a:p>
            <a:pPr marL="342900" indent="-342900">
              <a:buAutoNum type="arabicPeriod"/>
            </a:pPr>
            <a:r>
              <a:rPr lang="zh-TW" altLang="en-US" sz="2400"/>
              <a:t>更換適合夾頭</a:t>
            </a:r>
            <a:endParaRPr lang="en-US" altLang="zh-TW" sz="2400"/>
          </a:p>
          <a:p>
            <a:pPr marL="342900" indent="-342900">
              <a:buAutoNum type="arabicPeriod"/>
            </a:pPr>
            <a:endParaRPr lang="en-US" altLang="zh-TW" sz="2400"/>
          </a:p>
          <a:p>
            <a:pPr marL="342900" indent="-342900">
              <a:buAutoNum type="arabicPeriod"/>
            </a:pPr>
            <a:r>
              <a:rPr lang="zh-TW" altLang="en-US" sz="2400"/>
              <a:t>進入程式，依照步驟進行</a:t>
            </a:r>
            <a:endParaRPr lang="en-US" altLang="zh-TW" sz="2400"/>
          </a:p>
          <a:p>
            <a:r>
              <a:rPr lang="en-US" altLang="zh-TW" sz="2400"/>
              <a:t>	MTS</a:t>
            </a:r>
            <a:r>
              <a:rPr lang="zh-TW" altLang="en-US" sz="2400"/>
              <a:t>拉伸操作講義</a:t>
            </a:r>
            <a:endParaRPr lang="en-US" altLang="zh-TW" sz="2400"/>
          </a:p>
          <a:p>
            <a:endParaRPr lang="zh-TW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5616794" cy="1646302"/>
          </a:xfrm>
        </p:spPr>
        <p:txBody>
          <a:bodyPr/>
          <a:lstStyle/>
          <a:p>
            <a:r>
              <a:rPr lang="en-US" altLang="zh-TW"/>
              <a:t>MTS</a:t>
            </a:r>
            <a:r>
              <a:rPr lang="zh-TW" altLang="en-US"/>
              <a:t>儀器使用辦法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105379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2000" dirty="0"/>
              <a:t>借用者須參加講習並通過檢定。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使用前須至</a:t>
            </a:r>
            <a:r>
              <a:rPr lang="en-US" altLang="zh-TW" sz="2000" dirty="0"/>
              <a:t>E4-255</a:t>
            </a:r>
            <a:r>
              <a:rPr lang="zh-TW" altLang="en-US" sz="2000" dirty="0"/>
              <a:t>外確認預約日期並領取申請表，填妥後經指導教授簽名方可預約使用。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拉伸試驗至多預約兩天，疲勞試驗至多預約四天。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申請核准後，使用者應與管理助教聯絡領取鑰匙與儀器相關配件等事宜。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使用完畢後請立即歸還鑰匙與儀器相關配件，由助教清點後才算完成歸還手續。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儀器費用昂貴，請務必小心使用，若因人為疏失導致儀器損壞，須由使用者負擔賠償費用。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使用本公用實驗室之費用，將按各使用人之使用時間比例分擔，從該專任教師</a:t>
            </a:r>
            <a:r>
              <a:rPr lang="en-US" altLang="zh-TW" sz="2000" dirty="0"/>
              <a:t>(</a:t>
            </a:r>
            <a:r>
              <a:rPr lang="zh-TW" altLang="en-US" sz="2000" dirty="0"/>
              <a:t>或指導教授</a:t>
            </a:r>
            <a:r>
              <a:rPr lang="en-US" altLang="zh-TW" sz="2000" dirty="0"/>
              <a:t>)</a:t>
            </a:r>
            <a:r>
              <a:rPr lang="zh-TW" altLang="en-US" sz="2000" dirty="0"/>
              <a:t>之系補助款中扣除。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預約時間表須由助教申請核准後由助教填寫。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使用者務必保持實驗室之清潔。</a:t>
            </a:r>
            <a:endParaRPr lang="en-US" altLang="zh-TW" sz="2000" dirty="0"/>
          </a:p>
          <a:p>
            <a:pPr marL="342900" indent="-342900">
              <a:buAutoNum type="arabicPeriod"/>
            </a:pPr>
            <a:r>
              <a:rPr lang="zh-TW" altLang="en-US" sz="2000" dirty="0"/>
              <a:t>違反規定者，將視情況停止使用權。</a:t>
            </a:r>
            <a:endParaRPr lang="en-US" altLang="zh-TW" sz="2000" dirty="0"/>
          </a:p>
          <a:p>
            <a:endParaRPr lang="en-US" altLang="zh-TW" sz="2000" dirty="0"/>
          </a:p>
          <a:p>
            <a:r>
              <a:rPr lang="zh-TW" altLang="en-US" sz="2000" dirty="0"/>
              <a:t>若有任何問題，請聯絡管理助教。</a:t>
            </a:r>
            <a:endParaRPr lang="en-US" altLang="zh-TW" sz="2000" dirty="0"/>
          </a:p>
          <a:p>
            <a:r>
              <a:rPr lang="en-US" altLang="zh-TW" sz="2000" dirty="0"/>
              <a:t>E4-255(#34397)	</a:t>
            </a:r>
            <a:r>
              <a:rPr lang="zh-TW" altLang="en-US" sz="2000" dirty="0"/>
              <a:t>林奕辰</a:t>
            </a:r>
            <a:r>
              <a:rPr lang="en-US" altLang="zh-TW" sz="2000" dirty="0"/>
              <a:t>	0975-287-175	a0982763347@gmail.com</a:t>
            </a:r>
            <a:endParaRPr lang="en-US" altLang="zh-TW" sz="2000" dirty="0"/>
          </a:p>
          <a:p>
            <a:r>
              <a:rPr lang="en-US" altLang="zh-TW" sz="2000" dirty="0"/>
              <a:t>E4-255(#34397)	</a:t>
            </a:r>
            <a:r>
              <a:rPr lang="zh-TW" altLang="en-US" sz="2000" dirty="0"/>
              <a:t>黃柏憲</a:t>
            </a:r>
            <a:r>
              <a:rPr lang="en-US" altLang="zh-TW" sz="2000" dirty="0"/>
              <a:t>	0979-331-574	</a:t>
            </a:r>
            <a:r>
              <a:rPr lang="en-US" altLang="zh-TW" dirty="0"/>
              <a:t>zxcv222222222222@gmail.com</a:t>
            </a:r>
            <a:endParaRPr lang="en-US" altLang="zh-TW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1171073" y="1540042"/>
            <a:ext cx="105249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/>
              <a:t>目的：瞭解材料在受到拉力時，材料在彈性範圍內及塑性範圍內，抵抗伸長變形的能力及斷裂的特性。</a:t>
            </a:r>
            <a:endParaRPr lang="en-US" altLang="zh-TW"/>
          </a:p>
          <a:p>
            <a:endParaRPr lang="en-US" altLang="zh-TW"/>
          </a:p>
          <a:p>
            <a:r>
              <a:rPr lang="zh-TW" altLang="en-US"/>
              <a:t>原理：試片經拉伸試驗後可依據拉力與位移之關係得到工程應力</a:t>
            </a:r>
            <a:r>
              <a:rPr lang="en-US" altLang="zh-TW"/>
              <a:t>-</a:t>
            </a:r>
            <a:r>
              <a:rPr lang="zh-TW" altLang="en-US"/>
              <a:t>工程應變曲線圖</a:t>
            </a:r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6927" y="2887005"/>
            <a:ext cx="3579896" cy="292900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0888" y="2887005"/>
            <a:ext cx="3477549" cy="30994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1.</a:t>
            </a:r>
            <a:r>
              <a:rPr lang="zh-TW" altLang="en-US"/>
              <a:t> 比例限與彈性限：如圖中所示，當外加應力不超過 </a:t>
            </a:r>
            <a:r>
              <a:rPr lang="en-US" altLang="zh-TW"/>
              <a:t>P </a:t>
            </a:r>
            <a:r>
              <a:rPr lang="zh-TW" altLang="en-US"/>
              <a:t>點時，其應力（</a:t>
            </a:r>
            <a:r>
              <a:rPr lang="en-US" altLang="zh-TW"/>
              <a:t>σ</a:t>
            </a:r>
            <a:r>
              <a:rPr lang="zh-TW" altLang="en-US"/>
              <a:t>）與應變（</a:t>
            </a:r>
            <a:r>
              <a:rPr lang="en-US" altLang="zh-TW"/>
              <a:t>ε</a:t>
            </a:r>
            <a:r>
              <a:rPr lang="zh-TW" altLang="en-US"/>
              <a:t>）成直線比例關係，即滿足虎克定律</a:t>
            </a:r>
            <a:r>
              <a:rPr lang="en-US" altLang="zh-TW"/>
              <a:t>(Hooke’s Law)</a:t>
            </a:r>
            <a:r>
              <a:rPr lang="zh-TW" altLang="en-US"/>
              <a:t>：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斜率即為比例常數 </a:t>
            </a:r>
            <a:r>
              <a:rPr lang="en-US" altLang="zh-TW"/>
              <a:t>E </a:t>
            </a:r>
            <a:r>
              <a:rPr lang="zh-TW" altLang="en-US"/>
              <a:t>或稱之為楊氏係數</a:t>
            </a:r>
            <a:r>
              <a:rPr lang="en-US" altLang="zh-TW"/>
              <a:t>(Young’s modulus)</a:t>
            </a:r>
            <a:r>
              <a:rPr lang="zh-TW" altLang="en-US"/>
              <a:t>，此 </a:t>
            </a:r>
            <a:r>
              <a:rPr lang="en-US" altLang="zh-TW"/>
              <a:t>P </a:t>
            </a:r>
            <a:r>
              <a:rPr lang="zh-TW" altLang="en-US"/>
              <a:t>點之應力值，以 </a:t>
            </a:r>
            <a:r>
              <a:rPr lang="en-US" altLang="zh-TW"/>
              <a:t>σ</a:t>
            </a:r>
            <a:r>
              <a:rPr lang="en-US" altLang="zh-TW" baseline="-25000"/>
              <a:t>p</a:t>
            </a:r>
            <a:r>
              <a:rPr lang="zh-TW" altLang="en-US"/>
              <a:t>來表示，即稱為比例限</a:t>
            </a:r>
            <a:r>
              <a:rPr lang="en-US" altLang="zh-TW"/>
              <a:t>(Proportional limit)</a:t>
            </a:r>
            <a:r>
              <a:rPr lang="zh-TW" altLang="en-US"/>
              <a:t>。當外加應力大於比例限後，應力</a:t>
            </a:r>
            <a:r>
              <a:rPr lang="en-US" altLang="zh-TW"/>
              <a:t>-</a:t>
            </a:r>
            <a:r>
              <a:rPr lang="zh-TW" altLang="en-US"/>
              <a:t>應變關係不再是呈直線關係，但變形仍屬彈性，亦即當外力釋放後，變形將完全消除，試片恢復原狀。直到外加應力超過 </a:t>
            </a:r>
            <a:r>
              <a:rPr lang="en-US" altLang="zh-TW"/>
              <a:t>E </a:t>
            </a:r>
            <a:r>
              <a:rPr lang="zh-TW" altLang="en-US"/>
              <a:t>後，試片已經產生塑性變形，此時若將外力釋放，試片不再恢復到原來的形狀。此 </a:t>
            </a:r>
            <a:r>
              <a:rPr lang="en-US" altLang="zh-TW"/>
              <a:t>E </a:t>
            </a:r>
            <a:r>
              <a:rPr lang="zh-TW" altLang="en-US"/>
              <a:t>點所對應的應力，以 </a:t>
            </a:r>
            <a:r>
              <a:rPr lang="en-US" altLang="zh-TW"/>
              <a:t>σ</a:t>
            </a:r>
            <a:r>
              <a:rPr lang="en-US" altLang="zh-TW" baseline="-25000"/>
              <a:t>e</a:t>
            </a:r>
            <a:r>
              <a:rPr lang="en-US" altLang="zh-TW"/>
              <a:t> </a:t>
            </a:r>
            <a:r>
              <a:rPr lang="zh-TW" altLang="en-US"/>
              <a:t>來表示，即稱為彈性限。一般金屬與陶瓷之比例限與彈性限大致相同。</a:t>
            </a:r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68358" y="2157851"/>
            <a:ext cx="1743075" cy="4476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057" y="4342975"/>
            <a:ext cx="2680373" cy="219303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8113" y="4279177"/>
            <a:ext cx="2603743" cy="23206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2.</a:t>
            </a:r>
            <a:r>
              <a:rPr lang="zh-TW" altLang="en-US"/>
              <a:t>降伏點與降伏強度：有些材料具有明顯的降伏現象，有些材料則不具明顯降伏點，如圖所示。超過彈性限後，如繼續對試片施加荷重，當到達某一值時，應力突然下降，此應力即為降伏強度，可被定義為在材料產生降伏時拉力</a:t>
            </a:r>
            <a:r>
              <a:rPr lang="en-US" altLang="zh-TW"/>
              <a:t>(P)</a:t>
            </a:r>
            <a:r>
              <a:rPr lang="zh-TW" altLang="en-US"/>
              <a:t>除以原截面積</a:t>
            </a:r>
            <a:r>
              <a:rPr lang="en-US" altLang="zh-TW"/>
              <a:t>(A</a:t>
            </a:r>
            <a:r>
              <a:rPr lang="en-US" altLang="zh-TW" baseline="-25000"/>
              <a:t>0</a:t>
            </a:r>
            <a:r>
              <a:rPr lang="en-US" altLang="zh-TW"/>
              <a:t>)</a:t>
            </a:r>
            <a:r>
              <a:rPr lang="zh-TW" altLang="en-US"/>
              <a:t>：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應力下降之後維持在一定值，但應變仍持續增加，此種明顯降伏現象一般可在中碳鋼的測試中被發現，但大部分金屬（如鋁、銅、高碳鋼）並不具有明顯的降伏現象，如圖</a:t>
            </a:r>
            <a:r>
              <a:rPr lang="en-US" altLang="zh-TW"/>
              <a:t>(b)</a:t>
            </a:r>
            <a:r>
              <a:rPr lang="zh-TW" altLang="en-US"/>
              <a:t>所示。此時降伏點之訂定並不容易，最常用的方法是以 </a:t>
            </a:r>
            <a:r>
              <a:rPr lang="en-US" altLang="zh-TW"/>
              <a:t>0.2%</a:t>
            </a:r>
            <a:r>
              <a:rPr lang="zh-TW" altLang="en-US"/>
              <a:t>或 </a:t>
            </a:r>
            <a:r>
              <a:rPr lang="en-US" altLang="zh-TW"/>
              <a:t>0.002 </a:t>
            </a:r>
            <a:r>
              <a:rPr lang="zh-TW" altLang="en-US"/>
              <a:t>截距降伏強度</a:t>
            </a:r>
            <a:r>
              <a:rPr lang="en-US" altLang="zh-TW"/>
              <a:t>(Offset yield strength)</a:t>
            </a:r>
            <a:r>
              <a:rPr lang="zh-TW" altLang="en-US"/>
              <a:t>表示之。此點之訂定即為從應變軸上之 </a:t>
            </a:r>
            <a:r>
              <a:rPr lang="en-US" altLang="zh-TW"/>
              <a:t>0.002 </a:t>
            </a:r>
            <a:r>
              <a:rPr lang="zh-TW" altLang="en-US"/>
              <a:t>位置畫一平行比例線之直線，此直線與應力</a:t>
            </a:r>
            <a:r>
              <a:rPr lang="en-US" altLang="zh-TW"/>
              <a:t>-</a:t>
            </a:r>
            <a:r>
              <a:rPr lang="zh-TW" altLang="en-US"/>
              <a:t>應變曲線相交於一點，此點之應力即為 </a:t>
            </a:r>
            <a:r>
              <a:rPr lang="en-US" altLang="zh-TW"/>
              <a:t>0.2%</a:t>
            </a:r>
            <a:r>
              <a:rPr lang="zh-TW" altLang="en-US"/>
              <a:t>截距降伏強度。</a:t>
            </a:r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27563" y="4483536"/>
            <a:ext cx="2680373" cy="219303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4739" y="4419740"/>
            <a:ext cx="2603743" cy="2320627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039" y="2360439"/>
            <a:ext cx="1200416" cy="56564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3.</a:t>
            </a:r>
            <a:r>
              <a:rPr lang="zh-TW" altLang="en-US"/>
              <a:t>最大抗拉強度與破斷強度：材料經過降伏現象之後，繼續施予應力，此時產生應變硬化（或加工硬化）現象，材料抗拉強度隨外加應力的提升而提昇。當到達最高點時該點的應力即為材料之最大抗拉強度</a:t>
            </a:r>
            <a:r>
              <a:rPr lang="en-US" altLang="zh-TW"/>
              <a:t>(Ultimate tensile strength, UTS)</a:t>
            </a:r>
            <a:r>
              <a:rPr lang="zh-TW" altLang="en-US"/>
              <a:t>，如圖一所示。最大抗拉強度（</a:t>
            </a:r>
            <a:r>
              <a:rPr lang="en-US" altLang="zh-TW"/>
              <a:t>σ</a:t>
            </a:r>
            <a:r>
              <a:rPr lang="en-US" altLang="zh-TW" baseline="-25000"/>
              <a:t>UTS</a:t>
            </a:r>
            <a:r>
              <a:rPr lang="zh-TW" altLang="en-US"/>
              <a:t>）可定義為：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en-US" altLang="zh-TW"/>
              <a:t>P</a:t>
            </a:r>
            <a:r>
              <a:rPr lang="en-US" altLang="zh-TW" baseline="-25000"/>
              <a:t>max</a:t>
            </a:r>
            <a:r>
              <a:rPr lang="en-US" altLang="zh-TW"/>
              <a:t> </a:t>
            </a:r>
            <a:r>
              <a:rPr lang="zh-TW" altLang="en-US"/>
              <a:t>為材料在最大抗拉強度時所受之負荷，</a:t>
            </a:r>
            <a:r>
              <a:rPr lang="en-US" altLang="zh-TW"/>
              <a:t>A</a:t>
            </a:r>
            <a:r>
              <a:rPr lang="en-US" altLang="zh-TW" baseline="-25000"/>
              <a:t>0</a:t>
            </a:r>
            <a:r>
              <a:rPr lang="en-US" altLang="zh-TW"/>
              <a:t> </a:t>
            </a:r>
            <a:r>
              <a:rPr lang="zh-TW" altLang="en-US"/>
              <a:t>為材料之原截面積。對脆性材料而言，最大抗拉強度為重要的機械性質；但對於延性材料而言，最大抗拉強度值並不常用於工業設計上，因為在到達此值之前，材料已經發生很大的塑性變形。</a:t>
            </a:r>
            <a:endParaRPr lang="en-US" altLang="zh-TW"/>
          </a:p>
          <a:p>
            <a:endParaRPr lang="en-US" altLang="zh-TW"/>
          </a:p>
          <a:p>
            <a:r>
              <a:rPr lang="zh-TW" altLang="en-US"/>
              <a:t>試片經過最大抗拉強度之後，開始由局部變形產生頸縮現象</a:t>
            </a:r>
            <a:r>
              <a:rPr lang="en-US" altLang="zh-TW"/>
              <a:t>(Necking)</a:t>
            </a:r>
            <a:r>
              <a:rPr lang="zh-TW" altLang="en-US"/>
              <a:t>，之後進一步應變所需之工程應力開始減少，伸長部分也集中於頸縮區。試片繼續受到拉伸應力而伸長，直到產生破斷，此應力即為材料之破斷強度</a:t>
            </a:r>
            <a:r>
              <a:rPr lang="en-US" altLang="zh-TW"/>
              <a:t>(Breaking strength)</a:t>
            </a:r>
            <a:r>
              <a:rPr lang="zh-TW" altLang="en-US"/>
              <a:t>。破斷強度</a:t>
            </a:r>
            <a:r>
              <a:rPr lang="en-US" altLang="zh-TW"/>
              <a:t>(σ</a:t>
            </a:r>
            <a:r>
              <a:rPr lang="en-US" altLang="zh-TW" baseline="-25000"/>
              <a:t>f</a:t>
            </a:r>
            <a:r>
              <a:rPr lang="en-US" altLang="zh-TW"/>
              <a:t>)</a:t>
            </a:r>
            <a:r>
              <a:rPr lang="zh-TW" altLang="en-US"/>
              <a:t>可被定義為破斷時之負荷</a:t>
            </a:r>
            <a:r>
              <a:rPr lang="en-US" altLang="zh-TW"/>
              <a:t>(P</a:t>
            </a:r>
            <a:r>
              <a:rPr lang="en-US" altLang="zh-TW" baseline="-25000"/>
              <a:t>f</a:t>
            </a:r>
            <a:r>
              <a:rPr lang="en-US" altLang="zh-TW"/>
              <a:t>)</a:t>
            </a:r>
            <a:r>
              <a:rPr lang="zh-TW" altLang="en-US"/>
              <a:t>除以原截面積</a:t>
            </a:r>
            <a:r>
              <a:rPr lang="en-US" altLang="zh-TW"/>
              <a:t>(A</a:t>
            </a:r>
            <a:r>
              <a:rPr lang="en-US" altLang="zh-TW" baseline="-25000"/>
              <a:t>0</a:t>
            </a:r>
            <a:r>
              <a:rPr lang="en-US" altLang="zh-TW"/>
              <a:t>)</a:t>
            </a:r>
            <a:r>
              <a:rPr lang="zh-TW" altLang="en-US"/>
              <a:t>：</a:t>
            </a:r>
            <a:endParaRPr lang="zh-TW" altLang="en-US"/>
          </a:p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7686" y="2413894"/>
            <a:ext cx="1752600" cy="73342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2948" y="5638820"/>
            <a:ext cx="1362075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4.</a:t>
            </a:r>
            <a:r>
              <a:rPr lang="zh-TW" altLang="en-US"/>
              <a:t>延性：試片之延性可以伸長率表示之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其中 </a:t>
            </a:r>
            <a:r>
              <a:rPr lang="en-US" altLang="zh-TW"/>
              <a:t>L</a:t>
            </a:r>
            <a:r>
              <a:rPr lang="en-US" altLang="zh-TW" baseline="-25000"/>
              <a:t>0</a:t>
            </a:r>
            <a:r>
              <a:rPr lang="zh-TW" altLang="en-US"/>
              <a:t>和 </a:t>
            </a:r>
            <a:r>
              <a:rPr lang="en-US" altLang="zh-TW"/>
              <a:t>L</a:t>
            </a:r>
            <a:r>
              <a:rPr lang="en-US" altLang="zh-TW" baseline="-25000"/>
              <a:t>1</a:t>
            </a:r>
            <a:r>
              <a:rPr lang="zh-TW" altLang="en-US"/>
              <a:t>分別為表示為材料在試驗前原長度及破斷時之長度。除了伸長率可表示材料之延性外，斷面縮率也可表示材料之延性。</a:t>
            </a: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zh-TW" altLang="en-US"/>
              <a:t>其中 </a:t>
            </a:r>
            <a:r>
              <a:rPr lang="en-US" altLang="zh-TW"/>
              <a:t>A</a:t>
            </a:r>
            <a:r>
              <a:rPr lang="en-US" altLang="zh-TW" baseline="-25000"/>
              <a:t>0</a:t>
            </a:r>
            <a:r>
              <a:rPr lang="zh-TW" altLang="en-US"/>
              <a:t>及 </a:t>
            </a:r>
            <a:r>
              <a:rPr lang="en-US" altLang="zh-TW"/>
              <a:t>A</a:t>
            </a:r>
            <a:r>
              <a:rPr lang="en-US" altLang="zh-TW" baseline="-25000"/>
              <a:t>f</a:t>
            </a:r>
            <a:r>
              <a:rPr lang="zh-TW" altLang="en-US"/>
              <a:t>分別表示為試驗前及破斷時面積。</a:t>
            </a:r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78146" y="1822131"/>
            <a:ext cx="3305175" cy="10191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3359" y="3490653"/>
            <a:ext cx="371475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817257" y="1480653"/>
            <a:ext cx="92364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/>
              <a:t>5.</a:t>
            </a:r>
            <a:r>
              <a:rPr lang="zh-TW" altLang="en-US"/>
              <a:t>真應力與真應變：工程應力是拉伸試片所受之外力 </a:t>
            </a:r>
            <a:r>
              <a:rPr lang="en-US" altLang="zh-TW"/>
              <a:t>F </a:t>
            </a:r>
            <a:r>
              <a:rPr lang="zh-TW" altLang="en-US"/>
              <a:t>除以它的原截面積 </a:t>
            </a:r>
            <a:r>
              <a:rPr lang="en-US" altLang="zh-TW"/>
              <a:t>A</a:t>
            </a:r>
            <a:r>
              <a:rPr lang="en-US" altLang="zh-TW" baseline="-25000"/>
              <a:t>0</a:t>
            </a:r>
            <a:r>
              <a:rPr lang="zh-TW" altLang="en-US"/>
              <a:t>，然而在試驗過程，試片的截面積是隨外力呈連續變化的。在試驗過程中，當試片發生頸縮後，工程應力隨應變的增加而下降，使工程應力</a:t>
            </a:r>
            <a:r>
              <a:rPr lang="en-US" altLang="zh-TW"/>
              <a:t>-</a:t>
            </a:r>
            <a:r>
              <a:rPr lang="zh-TW" altLang="en-US"/>
              <a:t>應變曲線上出現最大工程應力。然而相對於工程應力</a:t>
            </a:r>
            <a:r>
              <a:rPr lang="en-US" altLang="zh-TW"/>
              <a:t>-</a:t>
            </a:r>
            <a:r>
              <a:rPr lang="zh-TW" altLang="en-US"/>
              <a:t>應變曲線會產生彎曲，在真應變</a:t>
            </a:r>
            <a:r>
              <a:rPr lang="en-US" altLang="zh-TW"/>
              <a:t>-</a:t>
            </a:r>
            <a:r>
              <a:rPr lang="zh-TW" altLang="en-US"/>
              <a:t>應力曲線中是以瞬時截面積來計算，所以其圖形是呈直線上升，如圖二所示。因此，當試驗中頸縮現象發生，真應力值就大於工程應力值。真應力（</a:t>
            </a:r>
            <a:r>
              <a:rPr lang="en-US" altLang="zh-TW"/>
              <a:t>σ</a:t>
            </a:r>
            <a:r>
              <a:rPr lang="en-US" altLang="zh-TW" baseline="-25000"/>
              <a:t>t</a:t>
            </a:r>
            <a:r>
              <a:rPr lang="zh-TW" altLang="en-US"/>
              <a:t>）及真應變（</a:t>
            </a:r>
            <a:r>
              <a:rPr lang="en-US" altLang="zh-TW"/>
              <a:t>ε</a:t>
            </a:r>
            <a:r>
              <a:rPr lang="en-US" altLang="zh-TW" baseline="-25000"/>
              <a:t>t</a:t>
            </a:r>
            <a:r>
              <a:rPr lang="zh-TW" altLang="en-US"/>
              <a:t>）之定義如下</a:t>
            </a:r>
            <a:r>
              <a:rPr lang="en-US" altLang="zh-TW"/>
              <a:t>: </a:t>
            </a:r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15700" y="4350835"/>
            <a:ext cx="3694697" cy="13563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2163" y="3552824"/>
            <a:ext cx="3390900" cy="24955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zh-TW" altLang="en-US"/>
              <a:t>拉伸試驗</a:t>
            </a:r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4516" y="1343224"/>
            <a:ext cx="5681230" cy="501800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7257" y="-242414"/>
            <a:ext cx="3241396" cy="1646302"/>
          </a:xfrm>
        </p:spPr>
        <p:txBody>
          <a:bodyPr/>
          <a:lstStyle/>
          <a:p>
            <a:r>
              <a:rPr lang="en-US" altLang="zh-TW"/>
              <a:t>MTS</a:t>
            </a:r>
            <a:r>
              <a:rPr lang="zh-TW" altLang="en-US"/>
              <a:t>原理</a:t>
            </a:r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37955" y="1403888"/>
            <a:ext cx="5941435" cy="46022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1994</Words>
  <Application>WPS Presentation</Application>
  <PresentationFormat>寬螢幕</PresentationFormat>
  <Paragraphs>85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Symbol</vt:lpstr>
      <vt:lpstr>Arial</vt:lpstr>
      <vt:lpstr>Trebuchet MS</vt:lpstr>
      <vt:lpstr>微軟正黑體</vt:lpstr>
      <vt:lpstr>Microsoft YaHei</vt:lpstr>
      <vt:lpstr>Arial Unicode MS</vt:lpstr>
      <vt:lpstr>Calibri</vt:lpstr>
      <vt:lpstr>多面向</vt:lpstr>
      <vt:lpstr>MTS拉伸操作講習</vt:lpstr>
      <vt:lpstr>拉伸試驗</vt:lpstr>
      <vt:lpstr>拉伸試驗</vt:lpstr>
      <vt:lpstr>拉伸試驗</vt:lpstr>
      <vt:lpstr>拉伸試驗</vt:lpstr>
      <vt:lpstr>拉伸試驗</vt:lpstr>
      <vt:lpstr>拉伸試驗</vt:lpstr>
      <vt:lpstr>拉伸試驗</vt:lpstr>
      <vt:lpstr>MTS原理</vt:lpstr>
      <vt:lpstr>實際操作</vt:lpstr>
      <vt:lpstr>MTS儀器使用辦法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MTS拉伸操作講習</dc:title>
  <dc:creator>Windows 使用者</dc:creator>
  <cp:lastModifiedBy>奕辰</cp:lastModifiedBy>
  <cp:revision>25</cp:revision>
  <dcterms:created xsi:type="dcterms:W3CDTF">2020-10-07T12:53:00Z</dcterms:created>
  <dcterms:modified xsi:type="dcterms:W3CDTF">2023-03-06T06:03:20Z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5BF9DB5F07C648AC857EDB832C62BB9E</vt:lpwstr>
  </property>
  <property fmtid="{D5CDD505-2E9C-101B-9397-08002B2CF9AE}" pid="3" name="KSOProductBuildVer">
    <vt:lpwstr>1033-11.2.0.11219</vt:lpwstr>
  </property>
</Properties>
</file>